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304" r:id="rId3"/>
    <p:sldId id="310" r:id="rId4"/>
    <p:sldId id="311" r:id="rId5"/>
    <p:sldId id="312" r:id="rId6"/>
    <p:sldId id="373" r:id="rId7"/>
    <p:sldId id="392" r:id="rId8"/>
    <p:sldId id="318" r:id="rId9"/>
    <p:sldId id="374" r:id="rId10"/>
    <p:sldId id="375" r:id="rId11"/>
    <p:sldId id="376" r:id="rId12"/>
    <p:sldId id="377" r:id="rId13"/>
    <p:sldId id="354" r:id="rId14"/>
    <p:sldId id="331" r:id="rId15"/>
    <p:sldId id="333" r:id="rId16"/>
    <p:sldId id="334" r:id="rId17"/>
    <p:sldId id="337" r:id="rId18"/>
    <p:sldId id="338" r:id="rId19"/>
    <p:sldId id="339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257" r:id="rId33"/>
    <p:sldId id="267" r:id="rId34"/>
    <p:sldId id="281" r:id="rId35"/>
    <p:sldId id="282" r:id="rId36"/>
    <p:sldId id="283" r:id="rId37"/>
    <p:sldId id="284" r:id="rId38"/>
    <p:sldId id="286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93" r:id="rId54"/>
    <p:sldId id="355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60" r:id="rId65"/>
    <p:sldId id="387" r:id="rId66"/>
    <p:sldId id="389" r:id="rId67"/>
    <p:sldId id="390" r:id="rId68"/>
    <p:sldId id="358" r:id="rId69"/>
    <p:sldId id="303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BED"/>
    <a:srgbClr val="5D6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97"/>
    <p:restoredTop sz="93647"/>
  </p:normalViewPr>
  <p:slideViewPr>
    <p:cSldViewPr snapToGrid="0" snapToObjects="1">
      <p:cViewPr varScale="1">
        <p:scale>
          <a:sx n="97" d="100"/>
          <a:sy n="97" d="100"/>
        </p:scale>
        <p:origin x="3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299B2-BC21-48F2-A684-87AC1328B7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674A09-9520-420F-9F0B-B150E9454BB5}">
      <dgm:prSet phldrT="[Text]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17AC5E81-0041-4101-895C-98BE2850C46A}" type="parTrans" cxnId="{68C3F246-9BB9-4D54-B673-B092AFDA64D2}">
      <dgm:prSet/>
      <dgm:spPr/>
      <dgm:t>
        <a:bodyPr/>
        <a:lstStyle/>
        <a:p>
          <a:endParaRPr lang="en-US"/>
        </a:p>
      </dgm:t>
    </dgm:pt>
    <dgm:pt modelId="{69D3A9A9-48BA-4DFA-A1E1-838D09D8D868}" type="sibTrans" cxnId="{68C3F246-9BB9-4D54-B673-B092AFDA64D2}">
      <dgm:prSet/>
      <dgm:spPr/>
      <dgm:t>
        <a:bodyPr/>
        <a:lstStyle/>
        <a:p>
          <a:endParaRPr lang="en-US"/>
        </a:p>
      </dgm:t>
    </dgm:pt>
    <dgm:pt modelId="{860136A2-BC36-4BC2-AC9F-4F15965CAAF2}" type="pres">
      <dgm:prSet presAssocID="{C23299B2-BC21-48F2-A684-87AC1328B708}" presName="Name0" presStyleCnt="0">
        <dgm:presLayoutVars>
          <dgm:dir/>
          <dgm:animLvl val="lvl"/>
          <dgm:resizeHandles val="exact"/>
        </dgm:presLayoutVars>
      </dgm:prSet>
      <dgm:spPr/>
    </dgm:pt>
    <dgm:pt modelId="{5DE2F9FD-84D6-47A0-B0C2-3E100271E551}" type="pres">
      <dgm:prSet presAssocID="{47674A09-9520-420F-9F0B-B150E9454BB5}" presName="Name8" presStyleCnt="0"/>
      <dgm:spPr/>
    </dgm:pt>
    <dgm:pt modelId="{CEF699C1-73B8-4B5E-AE13-87B8A23DED2D}" type="pres">
      <dgm:prSet presAssocID="{47674A09-9520-420F-9F0B-B150E9454BB5}" presName="level" presStyleLbl="node1" presStyleIdx="0" presStyleCnt="1" custLinFactNeighborX="-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D7BB-BE5A-4291-A469-A249A6DDF639}" type="pres">
      <dgm:prSet presAssocID="{47674A09-9520-420F-9F0B-B150E9454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E0459-D8E4-5F49-B086-8535CD58E0F7}" type="presOf" srcId="{C23299B2-BC21-48F2-A684-87AC1328B708}" destId="{860136A2-BC36-4BC2-AC9F-4F15965CAAF2}" srcOrd="0" destOrd="0" presId="urn:microsoft.com/office/officeart/2005/8/layout/pyramid1"/>
    <dgm:cxn modelId="{1190F384-A520-8D49-A1B3-C499564A9E06}" type="presOf" srcId="{47674A09-9520-420F-9F0B-B150E9454BB5}" destId="{CEF699C1-73B8-4B5E-AE13-87B8A23DED2D}" srcOrd="0" destOrd="0" presId="urn:microsoft.com/office/officeart/2005/8/layout/pyramid1"/>
    <dgm:cxn modelId="{68C3F246-9BB9-4D54-B673-B092AFDA64D2}" srcId="{C23299B2-BC21-48F2-A684-87AC1328B708}" destId="{47674A09-9520-420F-9F0B-B150E9454BB5}" srcOrd="0" destOrd="0" parTransId="{17AC5E81-0041-4101-895C-98BE2850C46A}" sibTransId="{69D3A9A9-48BA-4DFA-A1E1-838D09D8D868}"/>
    <dgm:cxn modelId="{128A051C-676D-464E-895A-BBBD87BD1956}" type="presOf" srcId="{47674A09-9520-420F-9F0B-B150E9454BB5}" destId="{E56AD7BB-BE5A-4291-A469-A249A6DDF639}" srcOrd="1" destOrd="0" presId="urn:microsoft.com/office/officeart/2005/8/layout/pyramid1"/>
    <dgm:cxn modelId="{2FBA1CAF-A7E3-C74E-B877-E91D756D281A}" type="presParOf" srcId="{860136A2-BC36-4BC2-AC9F-4F15965CAAF2}" destId="{5DE2F9FD-84D6-47A0-B0C2-3E100271E551}" srcOrd="0" destOrd="0" presId="urn:microsoft.com/office/officeart/2005/8/layout/pyramid1"/>
    <dgm:cxn modelId="{46C8CE4D-C224-EB43-92C0-07CCF12101AE}" type="presParOf" srcId="{5DE2F9FD-84D6-47A0-B0C2-3E100271E551}" destId="{CEF699C1-73B8-4B5E-AE13-87B8A23DED2D}" srcOrd="0" destOrd="0" presId="urn:microsoft.com/office/officeart/2005/8/layout/pyramid1"/>
    <dgm:cxn modelId="{C5B51E90-7E28-C447-B8FC-EA958431A64C}" type="presParOf" srcId="{5DE2F9FD-84D6-47A0-B0C2-3E100271E551}" destId="{E56AD7BB-BE5A-4291-A469-A249A6DDF6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9768E-39A6-4FA9-A4B1-F5CD4CB6EE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A232E2-9330-45BA-8F3D-94B65CEB4C6E}">
      <dgm:prSet phldrT="[Text]" custT="1"/>
      <dgm:spPr/>
      <dgm:t>
        <a:bodyPr/>
        <a:lstStyle/>
        <a:p>
          <a:pPr algn="ctr"/>
          <a:r>
            <a:rPr lang="en-US" sz="3600" dirty="0" smtClean="0"/>
            <a:t>Universal</a:t>
          </a:r>
          <a:endParaRPr lang="en-US" sz="3600" dirty="0"/>
        </a:p>
      </dgm:t>
    </dgm:pt>
    <dgm:pt modelId="{2F4A1E04-5D2B-4792-BBEF-41391C61F16F}" type="parTrans" cxnId="{74A68F44-20A8-4AB5-8443-C9992E378513}">
      <dgm:prSet/>
      <dgm:spPr/>
      <dgm:t>
        <a:bodyPr/>
        <a:lstStyle/>
        <a:p>
          <a:endParaRPr lang="en-US"/>
        </a:p>
      </dgm:t>
    </dgm:pt>
    <dgm:pt modelId="{90900876-D263-4D27-9390-F2D23E76F6C1}" type="sibTrans" cxnId="{74A68F44-20A8-4AB5-8443-C9992E378513}">
      <dgm:prSet/>
      <dgm:spPr/>
      <dgm:t>
        <a:bodyPr/>
        <a:lstStyle/>
        <a:p>
          <a:endParaRPr lang="en-US"/>
        </a:p>
      </dgm:t>
    </dgm:pt>
    <dgm:pt modelId="{636B6905-8B07-4A8A-9920-CB8277CBCEC8}">
      <dgm:prSet phldrT="[Text]" custT="1"/>
      <dgm:spPr/>
      <dgm:t>
        <a:bodyPr/>
        <a:lstStyle/>
        <a:p>
          <a:pPr algn="ctr"/>
          <a:r>
            <a:rPr lang="en-US" sz="3600" dirty="0" smtClean="0"/>
            <a:t>Targeted</a:t>
          </a:r>
          <a:endParaRPr lang="en-US" sz="3600" dirty="0"/>
        </a:p>
      </dgm:t>
    </dgm:pt>
    <dgm:pt modelId="{1F4EB6FC-6070-47DA-9E35-F176490CE62F}" type="parTrans" cxnId="{236C4353-A200-48EB-89CB-BD45285A3F41}">
      <dgm:prSet/>
      <dgm:spPr/>
      <dgm:t>
        <a:bodyPr/>
        <a:lstStyle/>
        <a:p>
          <a:endParaRPr lang="en-US"/>
        </a:p>
      </dgm:t>
    </dgm:pt>
    <dgm:pt modelId="{465F3017-FBCE-4CE5-8C7F-08B964924BB3}" type="sibTrans" cxnId="{236C4353-A200-48EB-89CB-BD45285A3F41}">
      <dgm:prSet/>
      <dgm:spPr/>
      <dgm:t>
        <a:bodyPr/>
        <a:lstStyle/>
        <a:p>
          <a:endParaRPr lang="en-US"/>
        </a:p>
      </dgm:t>
    </dgm:pt>
    <dgm:pt modelId="{B60BBE5F-A665-46F2-B919-1153C04CBD02}">
      <dgm:prSet phldrT="[Text]" custT="1"/>
      <dgm:spPr/>
      <dgm:t>
        <a:bodyPr/>
        <a:lstStyle/>
        <a:p>
          <a:pPr algn="ctr"/>
          <a:r>
            <a:rPr lang="en-US" sz="3600" dirty="0" smtClean="0"/>
            <a:t>Intensive</a:t>
          </a:r>
          <a:endParaRPr lang="en-US" sz="3600" dirty="0"/>
        </a:p>
      </dgm:t>
    </dgm:pt>
    <dgm:pt modelId="{28C11DF1-E077-4BD6-8C00-84F9E2513899}" type="parTrans" cxnId="{AC3544F8-F557-4E2E-AD61-E1C71E59215A}">
      <dgm:prSet/>
      <dgm:spPr/>
      <dgm:t>
        <a:bodyPr/>
        <a:lstStyle/>
        <a:p>
          <a:endParaRPr lang="en-US"/>
        </a:p>
      </dgm:t>
    </dgm:pt>
    <dgm:pt modelId="{438A6466-CB0A-45CD-849A-77563B0BD182}" type="sibTrans" cxnId="{AC3544F8-F557-4E2E-AD61-E1C71E59215A}">
      <dgm:prSet/>
      <dgm:spPr/>
      <dgm:t>
        <a:bodyPr/>
        <a:lstStyle/>
        <a:p>
          <a:endParaRPr lang="en-US"/>
        </a:p>
      </dgm:t>
    </dgm:pt>
    <dgm:pt modelId="{C418DCAE-306E-4AF7-A07C-93313C08AC51}" type="pres">
      <dgm:prSet presAssocID="{7A39768E-39A6-4FA9-A4B1-F5CD4CB6EEAE}" presName="arrowDiagram" presStyleCnt="0">
        <dgm:presLayoutVars>
          <dgm:chMax val="5"/>
          <dgm:dir/>
          <dgm:resizeHandles val="exact"/>
        </dgm:presLayoutVars>
      </dgm:prSet>
      <dgm:spPr/>
    </dgm:pt>
    <dgm:pt modelId="{71BCD42B-AD35-4119-8173-705E9B203F4E}" type="pres">
      <dgm:prSet presAssocID="{7A39768E-39A6-4FA9-A4B1-F5CD4CB6EEAE}" presName="arrow" presStyleLbl="bgShp" presStyleIdx="0" presStyleCnt="1" custAng="20026820" custScaleY="136097" custLinFactNeighborY="-6017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effectLst>
          <a:innerShdw blurRad="393700" dist="279400">
            <a:srgbClr val="00B050"/>
          </a:innerShdw>
        </a:effectLst>
      </dgm:spPr>
    </dgm:pt>
    <dgm:pt modelId="{1DC85ACA-369C-4434-B04E-417D8B11B123}" type="pres">
      <dgm:prSet presAssocID="{7A39768E-39A6-4FA9-A4B1-F5CD4CB6EEAE}" presName="arrowDiagram3" presStyleCnt="0"/>
      <dgm:spPr/>
    </dgm:pt>
    <dgm:pt modelId="{7A58CA06-7CF4-4880-8AFF-C27C46361B7A}" type="pres">
      <dgm:prSet presAssocID="{18A232E2-9330-45BA-8F3D-94B65CEB4C6E}" presName="bullet3a" presStyleLbl="node1" presStyleIdx="0" presStyleCnt="3" custScaleX="326242" custScaleY="326244" custLinFactX="103393" custLinFactY="573634" custLinFactNeighborX="200000" custLinFactNeighborY="600000"/>
      <dgm:spPr>
        <a:noFill/>
        <a:ln>
          <a:noFill/>
        </a:ln>
      </dgm:spPr>
    </dgm:pt>
    <dgm:pt modelId="{CBF801E5-F605-4B6B-AD44-734A83015E31}" type="pres">
      <dgm:prSet presAssocID="{18A232E2-9330-45BA-8F3D-94B65CEB4C6E}" presName="textBox3a" presStyleLbl="revTx" presStyleIdx="0" presStyleCnt="3" custScaleX="217016" custScaleY="68260" custLinFactNeighborX="22949" custLinFactNeighborY="5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B20C5-91A5-4C36-8053-3B9ACF3D938D}" type="pres">
      <dgm:prSet presAssocID="{636B6905-8B07-4A8A-9920-CB8277CBCEC8}" presName="bullet3b" presStyleLbl="node1" presStyleIdx="1" presStyleCnt="3" custLinFactX="100000" custLinFactY="-100000" custLinFactNeighborX="174030" custLinFactNeighborY="-109595"/>
      <dgm:spPr>
        <a:noFill/>
        <a:ln>
          <a:noFill/>
        </a:ln>
      </dgm:spPr>
    </dgm:pt>
    <dgm:pt modelId="{762E8C8B-CBB3-47CF-BB93-4E34DA5A865B}" type="pres">
      <dgm:prSet presAssocID="{636B6905-8B07-4A8A-9920-CB8277CBCEC8}" presName="textBox3b" presStyleLbl="revTx" presStyleIdx="1" presStyleCnt="3" custScaleX="182476" custScaleY="35842" custLinFactNeighborX="8456" custLinFactNeighborY="-99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DC6BB-4BD5-444C-A232-89F7B6D9B5AD}" type="pres">
      <dgm:prSet presAssocID="{B60BBE5F-A665-46F2-B919-1153C04CBD02}" presName="bullet3c" presStyleLbl="node1" presStyleIdx="2" presStyleCnt="3" custLinFactX="12896" custLinFactY="-100000" custLinFactNeighborX="100000" custLinFactNeighborY="-186633"/>
      <dgm:spPr>
        <a:noFill/>
        <a:ln>
          <a:noFill/>
        </a:ln>
      </dgm:spPr>
    </dgm:pt>
    <dgm:pt modelId="{D6BFCB8B-9EFA-490C-AAD3-ED7928DE275A}" type="pres">
      <dgm:prSet presAssocID="{B60BBE5F-A665-46F2-B919-1153C04CBD02}" presName="textBox3c" presStyleLbl="revTx" presStyleIdx="2" presStyleCnt="3" custScaleX="185784" custScaleY="21879" custLinFactY="-18776" custLinFactNeighborX="-810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544F8-F557-4E2E-AD61-E1C71E59215A}" srcId="{7A39768E-39A6-4FA9-A4B1-F5CD4CB6EEAE}" destId="{B60BBE5F-A665-46F2-B919-1153C04CBD02}" srcOrd="2" destOrd="0" parTransId="{28C11DF1-E077-4BD6-8C00-84F9E2513899}" sibTransId="{438A6466-CB0A-45CD-849A-77563B0BD182}"/>
    <dgm:cxn modelId="{780DB78D-512E-9344-A8C7-32B1CCBFE994}" type="presOf" srcId="{18A232E2-9330-45BA-8F3D-94B65CEB4C6E}" destId="{CBF801E5-F605-4B6B-AD44-734A83015E31}" srcOrd="0" destOrd="0" presId="urn:microsoft.com/office/officeart/2005/8/layout/arrow2"/>
    <dgm:cxn modelId="{633ABAD2-4774-F24A-8B07-236C18D6755A}" type="presOf" srcId="{636B6905-8B07-4A8A-9920-CB8277CBCEC8}" destId="{762E8C8B-CBB3-47CF-BB93-4E34DA5A865B}" srcOrd="0" destOrd="0" presId="urn:microsoft.com/office/officeart/2005/8/layout/arrow2"/>
    <dgm:cxn modelId="{236C4353-A200-48EB-89CB-BD45285A3F41}" srcId="{7A39768E-39A6-4FA9-A4B1-F5CD4CB6EEAE}" destId="{636B6905-8B07-4A8A-9920-CB8277CBCEC8}" srcOrd="1" destOrd="0" parTransId="{1F4EB6FC-6070-47DA-9E35-F176490CE62F}" sibTransId="{465F3017-FBCE-4CE5-8C7F-08B964924BB3}"/>
    <dgm:cxn modelId="{BC75029E-2C21-0744-A630-7071D33ECDB8}" type="presOf" srcId="{B60BBE5F-A665-46F2-B919-1153C04CBD02}" destId="{D6BFCB8B-9EFA-490C-AAD3-ED7928DE275A}" srcOrd="0" destOrd="0" presId="urn:microsoft.com/office/officeart/2005/8/layout/arrow2"/>
    <dgm:cxn modelId="{3356CA79-24E4-584D-84D2-069066A03836}" type="presOf" srcId="{7A39768E-39A6-4FA9-A4B1-F5CD4CB6EEAE}" destId="{C418DCAE-306E-4AF7-A07C-93313C08AC51}" srcOrd="0" destOrd="0" presId="urn:microsoft.com/office/officeart/2005/8/layout/arrow2"/>
    <dgm:cxn modelId="{74A68F44-20A8-4AB5-8443-C9992E378513}" srcId="{7A39768E-39A6-4FA9-A4B1-F5CD4CB6EEAE}" destId="{18A232E2-9330-45BA-8F3D-94B65CEB4C6E}" srcOrd="0" destOrd="0" parTransId="{2F4A1E04-5D2B-4792-BBEF-41391C61F16F}" sibTransId="{90900876-D263-4D27-9390-F2D23E76F6C1}"/>
    <dgm:cxn modelId="{22C4E8F5-A73A-A049-AFF5-DD722E6E665F}" type="presParOf" srcId="{C418DCAE-306E-4AF7-A07C-93313C08AC51}" destId="{71BCD42B-AD35-4119-8173-705E9B203F4E}" srcOrd="0" destOrd="0" presId="urn:microsoft.com/office/officeart/2005/8/layout/arrow2"/>
    <dgm:cxn modelId="{49C6749F-07D0-2044-BA51-EB2549E81617}" type="presParOf" srcId="{C418DCAE-306E-4AF7-A07C-93313C08AC51}" destId="{1DC85ACA-369C-4434-B04E-417D8B11B123}" srcOrd="1" destOrd="0" presId="urn:microsoft.com/office/officeart/2005/8/layout/arrow2"/>
    <dgm:cxn modelId="{6F1BB0AA-7D32-1745-9EB0-AE26EBB6F05D}" type="presParOf" srcId="{1DC85ACA-369C-4434-B04E-417D8B11B123}" destId="{7A58CA06-7CF4-4880-8AFF-C27C46361B7A}" srcOrd="0" destOrd="0" presId="urn:microsoft.com/office/officeart/2005/8/layout/arrow2"/>
    <dgm:cxn modelId="{36C46257-E4C3-F449-BCD2-6766836B8349}" type="presParOf" srcId="{1DC85ACA-369C-4434-B04E-417D8B11B123}" destId="{CBF801E5-F605-4B6B-AD44-734A83015E31}" srcOrd="1" destOrd="0" presId="urn:microsoft.com/office/officeart/2005/8/layout/arrow2"/>
    <dgm:cxn modelId="{2325206D-8569-F641-A05E-AA2B51879EDD}" type="presParOf" srcId="{1DC85ACA-369C-4434-B04E-417D8B11B123}" destId="{486B20C5-91A5-4C36-8053-3B9ACF3D938D}" srcOrd="2" destOrd="0" presId="urn:microsoft.com/office/officeart/2005/8/layout/arrow2"/>
    <dgm:cxn modelId="{E9F5D8E9-580A-EF4E-8EC1-B0E891026E49}" type="presParOf" srcId="{1DC85ACA-369C-4434-B04E-417D8B11B123}" destId="{762E8C8B-CBB3-47CF-BB93-4E34DA5A865B}" srcOrd="3" destOrd="0" presId="urn:microsoft.com/office/officeart/2005/8/layout/arrow2"/>
    <dgm:cxn modelId="{B4877BCA-1A6F-E540-9D1A-015B8021F1EA}" type="presParOf" srcId="{1DC85ACA-369C-4434-B04E-417D8B11B123}" destId="{CC2DC6BB-4BD5-444C-A232-89F7B6D9B5AD}" srcOrd="4" destOrd="0" presId="urn:microsoft.com/office/officeart/2005/8/layout/arrow2"/>
    <dgm:cxn modelId="{269621C6-11B4-274E-862E-FD75105193C0}" type="presParOf" srcId="{1DC85ACA-369C-4434-B04E-417D8B11B123}" destId="{D6BFCB8B-9EFA-490C-AAD3-ED7928DE27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60876-1EC2-7C4F-90C7-EFFCB1C8E419}" type="doc">
      <dgm:prSet loTypeId="urn:microsoft.com/office/officeart/2005/8/layout/vProcess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E3E92A-86D0-EC4D-98ED-36677C6577B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January 2013 – Staff Professional Development on Positive Specific Feedback</a:t>
          </a:r>
          <a:endParaRPr lang="en-US" b="1" dirty="0">
            <a:solidFill>
              <a:schemeClr val="tx1"/>
            </a:solidFill>
          </a:endParaRPr>
        </a:p>
      </dgm:t>
    </dgm:pt>
    <dgm:pt modelId="{BA5D35F0-720E-F740-B2EA-7E3C5773C3AD}" type="parTrans" cxnId="{4E4B7D9D-FE59-C046-AB82-0E270D4893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19308AF-475E-9D47-BBA0-609D1B5892F3}" type="sibTrans" cxnId="{4E4B7D9D-FE59-C046-AB82-0E270D489324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1A7A947B-7E12-124A-861F-CD36120B5BA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February 2013 – Follow-up Classroom Observations, Ratio at 2.44:1</a:t>
          </a:r>
          <a:endParaRPr lang="en-US" b="1" dirty="0">
            <a:solidFill>
              <a:schemeClr val="tx1"/>
            </a:solidFill>
          </a:endParaRPr>
        </a:p>
      </dgm:t>
    </dgm:pt>
    <dgm:pt modelId="{EDD42838-D3F0-6549-A8A0-847013546345}" type="parTrans" cxnId="{B481CA9F-CB07-4441-A582-85E4F7822C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5F28E03-2372-4941-BBB5-E41413F8CF00}" type="sibTrans" cxnId="{B481CA9F-CB07-4441-A582-85E4F7822C39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C0EE55FA-50E5-394B-AFC4-157EC844FF5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March 2013 – Additional Staff Professional Development with Increased Practice and Supports</a:t>
          </a:r>
          <a:endParaRPr lang="en-US" b="1" dirty="0">
            <a:solidFill>
              <a:schemeClr val="tx1"/>
            </a:solidFill>
          </a:endParaRPr>
        </a:p>
      </dgm:t>
    </dgm:pt>
    <dgm:pt modelId="{15E5F0C1-1E57-344A-8A8D-45DCCEA9B2AA}" type="parTrans" cxnId="{1813489D-7D3E-6C44-A7F1-19E1CEE7E4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B544F33-E236-1D41-B62B-A908C59055BE}" type="sibTrans" cxnId="{1813489D-7D3E-6C44-A7F1-19E1CEE7E461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C6F60002-95C0-B043-843E-30146E98B1E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May 2013 – Final Classroom Observations of the School Year, Ratio at 6.55:1</a:t>
          </a:r>
          <a:endParaRPr lang="en-US" b="1" dirty="0">
            <a:solidFill>
              <a:schemeClr val="tx1"/>
            </a:solidFill>
          </a:endParaRPr>
        </a:p>
      </dgm:t>
    </dgm:pt>
    <dgm:pt modelId="{C26E2DCA-CD36-6344-91BB-EE4F8FC364D2}" type="parTrans" cxnId="{8BB36531-2416-A144-A034-35D1F5AF04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A04D7B6-E4E8-364F-95D6-6EC439854BCA}" type="sibTrans" cxnId="{8BB36531-2416-A144-A034-35D1F5AF04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F9A826-FD23-4749-B0CE-CAA3AA19F74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October 2012 – Initial Observations, Ratio at 1.85:1</a:t>
          </a:r>
          <a:endParaRPr lang="en-US" b="1" dirty="0">
            <a:solidFill>
              <a:schemeClr val="tx1"/>
            </a:solidFill>
          </a:endParaRPr>
        </a:p>
      </dgm:t>
    </dgm:pt>
    <dgm:pt modelId="{1D749A0F-2EFB-934C-AB42-1778AC46D02B}" type="parTrans" cxnId="{FEF3B787-48EB-3E42-A5C2-EA094C1EE8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83E790-2C78-744B-B936-6661F5EAF993}" type="sibTrans" cxnId="{FEF3B787-48EB-3E42-A5C2-EA094C1EE8C3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489DFAB1-1301-3445-9D4C-276B15103F31}" type="pres">
      <dgm:prSet presAssocID="{24860876-1EC2-7C4F-90C7-EFFCB1C8E4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FC805-9935-D143-BD16-D4CE0788DF6E}" type="pres">
      <dgm:prSet presAssocID="{24860876-1EC2-7C4F-90C7-EFFCB1C8E419}" presName="dummyMaxCanvas" presStyleCnt="0">
        <dgm:presLayoutVars/>
      </dgm:prSet>
      <dgm:spPr/>
    </dgm:pt>
    <dgm:pt modelId="{5D908BAA-9418-3B46-AF67-A4C31F358227}" type="pres">
      <dgm:prSet presAssocID="{24860876-1EC2-7C4F-90C7-EFFCB1C8E41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68C63-087F-D04F-9D88-5AD87213035F}" type="pres">
      <dgm:prSet presAssocID="{24860876-1EC2-7C4F-90C7-EFFCB1C8E41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2E208-F5BE-0D48-9F4C-2F1A558C3E7E}" type="pres">
      <dgm:prSet presAssocID="{24860876-1EC2-7C4F-90C7-EFFCB1C8E41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407D3-EE36-D14D-A304-A4471433B20E}" type="pres">
      <dgm:prSet presAssocID="{24860876-1EC2-7C4F-90C7-EFFCB1C8E41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1ADD8-D62D-9D41-9CC3-3523C77A2821}" type="pres">
      <dgm:prSet presAssocID="{24860876-1EC2-7C4F-90C7-EFFCB1C8E41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72D4-CEF9-324D-B63E-10A62FA15B31}" type="pres">
      <dgm:prSet presAssocID="{24860876-1EC2-7C4F-90C7-EFFCB1C8E41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F847-90A3-784A-94A0-67B09CB6CD4B}" type="pres">
      <dgm:prSet presAssocID="{24860876-1EC2-7C4F-90C7-EFFCB1C8E41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0A99B-F192-0C48-8115-5D41B9CA17A6}" type="pres">
      <dgm:prSet presAssocID="{24860876-1EC2-7C4F-90C7-EFFCB1C8E41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53E83-8B81-D64E-8F5D-5914A2A8855D}" type="pres">
      <dgm:prSet presAssocID="{24860876-1EC2-7C4F-90C7-EFFCB1C8E41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F05E7-0673-DE49-A61B-8B77F78B92CB}" type="pres">
      <dgm:prSet presAssocID="{24860876-1EC2-7C4F-90C7-EFFCB1C8E41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242DF-CCBB-3F47-9CDA-8A968F492DF7}" type="pres">
      <dgm:prSet presAssocID="{24860876-1EC2-7C4F-90C7-EFFCB1C8E41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692CD-01CA-7845-915B-604B64927E26}" type="pres">
      <dgm:prSet presAssocID="{24860876-1EC2-7C4F-90C7-EFFCB1C8E41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EAA85-45E4-1142-A44E-0417114CC583}" type="pres">
      <dgm:prSet presAssocID="{24860876-1EC2-7C4F-90C7-EFFCB1C8E41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CBBAC-41B7-BD48-B080-EBFBB40E74CE}" type="pres">
      <dgm:prSet presAssocID="{24860876-1EC2-7C4F-90C7-EFFCB1C8E41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1CA9F-CB07-4441-A582-85E4F7822C39}" srcId="{24860876-1EC2-7C4F-90C7-EFFCB1C8E419}" destId="{1A7A947B-7E12-124A-861F-CD36120B5BA5}" srcOrd="2" destOrd="0" parTransId="{EDD42838-D3F0-6549-A8A0-847013546345}" sibTransId="{25F28E03-2372-4941-BBB5-E41413F8CF00}"/>
    <dgm:cxn modelId="{7AC54704-EBE6-354E-9699-3D1ACF4640A1}" type="presOf" srcId="{C6F60002-95C0-B043-843E-30146E98B1E3}" destId="{C44CBBAC-41B7-BD48-B080-EBFBB40E74CE}" srcOrd="1" destOrd="0" presId="urn:microsoft.com/office/officeart/2005/8/layout/vProcess5"/>
    <dgm:cxn modelId="{53EA240B-130E-1D41-96B9-3192E1821E43}" type="presOf" srcId="{1A7A947B-7E12-124A-861F-CD36120B5BA5}" destId="{5972E208-F5BE-0D48-9F4C-2F1A558C3E7E}" srcOrd="0" destOrd="0" presId="urn:microsoft.com/office/officeart/2005/8/layout/vProcess5"/>
    <dgm:cxn modelId="{FEF3B787-48EB-3E42-A5C2-EA094C1EE8C3}" srcId="{24860876-1EC2-7C4F-90C7-EFFCB1C8E419}" destId="{F2F9A826-FD23-4749-B0CE-CAA3AA19F740}" srcOrd="0" destOrd="0" parTransId="{1D749A0F-2EFB-934C-AB42-1778AC46D02B}" sibTransId="{C983E790-2C78-744B-B936-6661F5EAF993}"/>
    <dgm:cxn modelId="{559B83F9-E8BB-E240-84BE-8A06DA79E147}" type="presOf" srcId="{8B544F33-E236-1D41-B62B-A908C59055BE}" destId="{AD353E83-8B81-D64E-8F5D-5914A2A8855D}" srcOrd="0" destOrd="0" presId="urn:microsoft.com/office/officeart/2005/8/layout/vProcess5"/>
    <dgm:cxn modelId="{E897843B-A6E9-9D49-B259-C68F74DBE28C}" type="presOf" srcId="{C0EE55FA-50E5-394B-AFC4-157EC844FF55}" destId="{BCFEAA85-45E4-1142-A44E-0417114CC583}" srcOrd="1" destOrd="0" presId="urn:microsoft.com/office/officeart/2005/8/layout/vProcess5"/>
    <dgm:cxn modelId="{2C606715-F493-9D4F-83D8-A4D96A0570EA}" type="presOf" srcId="{25F28E03-2372-4941-BBB5-E41413F8CF00}" destId="{5450A99B-F192-0C48-8115-5D41B9CA17A6}" srcOrd="0" destOrd="0" presId="urn:microsoft.com/office/officeart/2005/8/layout/vProcess5"/>
    <dgm:cxn modelId="{8BB36531-2416-A144-A034-35D1F5AF0476}" srcId="{24860876-1EC2-7C4F-90C7-EFFCB1C8E419}" destId="{C6F60002-95C0-B043-843E-30146E98B1E3}" srcOrd="4" destOrd="0" parTransId="{C26E2DCA-CD36-6344-91BB-EE4F8FC364D2}" sibTransId="{9A04D7B6-E4E8-364F-95D6-6EC439854BCA}"/>
    <dgm:cxn modelId="{7032FEFB-B2FC-8A48-AE65-6B5B59B2A2AA}" type="presOf" srcId="{08E3E92A-86D0-EC4D-98ED-36677C6577B3}" destId="{B67242DF-CCBB-3F47-9CDA-8A968F492DF7}" srcOrd="1" destOrd="0" presId="urn:microsoft.com/office/officeart/2005/8/layout/vProcess5"/>
    <dgm:cxn modelId="{4E4B7D9D-FE59-C046-AB82-0E270D489324}" srcId="{24860876-1EC2-7C4F-90C7-EFFCB1C8E419}" destId="{08E3E92A-86D0-EC4D-98ED-36677C6577B3}" srcOrd="1" destOrd="0" parTransId="{BA5D35F0-720E-F740-B2EA-7E3C5773C3AD}" sibTransId="{B19308AF-475E-9D47-BBA0-609D1B5892F3}"/>
    <dgm:cxn modelId="{6A2F0D64-4ECB-DD4B-9FBC-B90A42BFF744}" type="presOf" srcId="{24860876-1EC2-7C4F-90C7-EFFCB1C8E419}" destId="{489DFAB1-1301-3445-9D4C-276B15103F31}" srcOrd="0" destOrd="0" presId="urn:microsoft.com/office/officeart/2005/8/layout/vProcess5"/>
    <dgm:cxn modelId="{07AF14CA-0598-584B-B2EF-EBDB3150B776}" type="presOf" srcId="{1A7A947B-7E12-124A-861F-CD36120B5BA5}" destId="{5B8692CD-01CA-7845-915B-604B64927E26}" srcOrd="1" destOrd="0" presId="urn:microsoft.com/office/officeart/2005/8/layout/vProcess5"/>
    <dgm:cxn modelId="{1813489D-7D3E-6C44-A7F1-19E1CEE7E461}" srcId="{24860876-1EC2-7C4F-90C7-EFFCB1C8E419}" destId="{C0EE55FA-50E5-394B-AFC4-157EC844FF55}" srcOrd="3" destOrd="0" parTransId="{15E5F0C1-1E57-344A-8A8D-45DCCEA9B2AA}" sibTransId="{8B544F33-E236-1D41-B62B-A908C59055BE}"/>
    <dgm:cxn modelId="{F045C1A8-B9A7-C849-A71E-B6DAC7E35F45}" type="presOf" srcId="{C6F60002-95C0-B043-843E-30146E98B1E3}" destId="{D7E1ADD8-D62D-9D41-9CC3-3523C77A2821}" srcOrd="0" destOrd="0" presId="urn:microsoft.com/office/officeart/2005/8/layout/vProcess5"/>
    <dgm:cxn modelId="{6830CE2D-271B-D042-B95C-01B66806CEB0}" type="presOf" srcId="{C0EE55FA-50E5-394B-AFC4-157EC844FF55}" destId="{358407D3-EE36-D14D-A304-A4471433B20E}" srcOrd="0" destOrd="0" presId="urn:microsoft.com/office/officeart/2005/8/layout/vProcess5"/>
    <dgm:cxn modelId="{B42C771D-BED2-C446-AE7A-3B13B45561D8}" type="presOf" srcId="{F2F9A826-FD23-4749-B0CE-CAA3AA19F740}" destId="{6F4F05E7-0673-DE49-A61B-8B77F78B92CB}" srcOrd="1" destOrd="0" presId="urn:microsoft.com/office/officeart/2005/8/layout/vProcess5"/>
    <dgm:cxn modelId="{997FA858-B984-344F-963E-1CA12F9B99E3}" type="presOf" srcId="{C983E790-2C78-744B-B936-6661F5EAF993}" destId="{970572D4-CEF9-324D-B63E-10A62FA15B31}" srcOrd="0" destOrd="0" presId="urn:microsoft.com/office/officeart/2005/8/layout/vProcess5"/>
    <dgm:cxn modelId="{7B693EF7-8CDD-AE4D-9091-FCBF543C8817}" type="presOf" srcId="{B19308AF-475E-9D47-BBA0-609D1B5892F3}" destId="{CC45F847-90A3-784A-94A0-67B09CB6CD4B}" srcOrd="0" destOrd="0" presId="urn:microsoft.com/office/officeart/2005/8/layout/vProcess5"/>
    <dgm:cxn modelId="{7C2E9B4C-180C-8441-9661-6FE54C13C6BD}" type="presOf" srcId="{08E3E92A-86D0-EC4D-98ED-36677C6577B3}" destId="{65168C63-087F-D04F-9D88-5AD87213035F}" srcOrd="0" destOrd="0" presId="urn:microsoft.com/office/officeart/2005/8/layout/vProcess5"/>
    <dgm:cxn modelId="{DF17D82A-398C-EB40-94C6-04FA64E0E316}" type="presOf" srcId="{F2F9A826-FD23-4749-B0CE-CAA3AA19F740}" destId="{5D908BAA-9418-3B46-AF67-A4C31F358227}" srcOrd="0" destOrd="0" presId="urn:microsoft.com/office/officeart/2005/8/layout/vProcess5"/>
    <dgm:cxn modelId="{B26F096C-CE22-9E4E-8A5F-7B785437ABC7}" type="presParOf" srcId="{489DFAB1-1301-3445-9D4C-276B15103F31}" destId="{256FC805-9935-D143-BD16-D4CE0788DF6E}" srcOrd="0" destOrd="0" presId="urn:microsoft.com/office/officeart/2005/8/layout/vProcess5"/>
    <dgm:cxn modelId="{50CFF85D-AFB9-DF47-A303-050F4D619419}" type="presParOf" srcId="{489DFAB1-1301-3445-9D4C-276B15103F31}" destId="{5D908BAA-9418-3B46-AF67-A4C31F358227}" srcOrd="1" destOrd="0" presId="urn:microsoft.com/office/officeart/2005/8/layout/vProcess5"/>
    <dgm:cxn modelId="{610F7514-ABA8-0C4C-8559-6896A436E618}" type="presParOf" srcId="{489DFAB1-1301-3445-9D4C-276B15103F31}" destId="{65168C63-087F-D04F-9D88-5AD87213035F}" srcOrd="2" destOrd="0" presId="urn:microsoft.com/office/officeart/2005/8/layout/vProcess5"/>
    <dgm:cxn modelId="{3A780884-D9D5-A146-B01E-BAA04E1BBEA3}" type="presParOf" srcId="{489DFAB1-1301-3445-9D4C-276B15103F31}" destId="{5972E208-F5BE-0D48-9F4C-2F1A558C3E7E}" srcOrd="3" destOrd="0" presId="urn:microsoft.com/office/officeart/2005/8/layout/vProcess5"/>
    <dgm:cxn modelId="{90F39F48-92DD-AA42-801E-352AFEE56282}" type="presParOf" srcId="{489DFAB1-1301-3445-9D4C-276B15103F31}" destId="{358407D3-EE36-D14D-A304-A4471433B20E}" srcOrd="4" destOrd="0" presId="urn:microsoft.com/office/officeart/2005/8/layout/vProcess5"/>
    <dgm:cxn modelId="{22143423-AD0C-E043-8407-40D432BBD583}" type="presParOf" srcId="{489DFAB1-1301-3445-9D4C-276B15103F31}" destId="{D7E1ADD8-D62D-9D41-9CC3-3523C77A2821}" srcOrd="5" destOrd="0" presId="urn:microsoft.com/office/officeart/2005/8/layout/vProcess5"/>
    <dgm:cxn modelId="{9EB8D643-8A79-4F45-8F74-68A5DA805884}" type="presParOf" srcId="{489DFAB1-1301-3445-9D4C-276B15103F31}" destId="{970572D4-CEF9-324D-B63E-10A62FA15B31}" srcOrd="6" destOrd="0" presId="urn:microsoft.com/office/officeart/2005/8/layout/vProcess5"/>
    <dgm:cxn modelId="{E39A0DBA-8165-E14E-8E56-1D999F488560}" type="presParOf" srcId="{489DFAB1-1301-3445-9D4C-276B15103F31}" destId="{CC45F847-90A3-784A-94A0-67B09CB6CD4B}" srcOrd="7" destOrd="0" presId="urn:microsoft.com/office/officeart/2005/8/layout/vProcess5"/>
    <dgm:cxn modelId="{8C3DF8E5-73B0-6B40-9242-9C0595FFAA53}" type="presParOf" srcId="{489DFAB1-1301-3445-9D4C-276B15103F31}" destId="{5450A99B-F192-0C48-8115-5D41B9CA17A6}" srcOrd="8" destOrd="0" presId="urn:microsoft.com/office/officeart/2005/8/layout/vProcess5"/>
    <dgm:cxn modelId="{0CA6A827-8BEE-F14C-8A1E-D520AA65E98D}" type="presParOf" srcId="{489DFAB1-1301-3445-9D4C-276B15103F31}" destId="{AD353E83-8B81-D64E-8F5D-5914A2A8855D}" srcOrd="9" destOrd="0" presId="urn:microsoft.com/office/officeart/2005/8/layout/vProcess5"/>
    <dgm:cxn modelId="{305D09AF-D8E3-0042-A8F0-D6CF481C09E9}" type="presParOf" srcId="{489DFAB1-1301-3445-9D4C-276B15103F31}" destId="{6F4F05E7-0673-DE49-A61B-8B77F78B92CB}" srcOrd="10" destOrd="0" presId="urn:microsoft.com/office/officeart/2005/8/layout/vProcess5"/>
    <dgm:cxn modelId="{A5C55AEC-740A-F44C-BA8F-92706F0F080A}" type="presParOf" srcId="{489DFAB1-1301-3445-9D4C-276B15103F31}" destId="{B67242DF-CCBB-3F47-9CDA-8A968F492DF7}" srcOrd="11" destOrd="0" presId="urn:microsoft.com/office/officeart/2005/8/layout/vProcess5"/>
    <dgm:cxn modelId="{B67C04D8-D079-1241-8DE7-C5D0916C6835}" type="presParOf" srcId="{489DFAB1-1301-3445-9D4C-276B15103F31}" destId="{5B8692CD-01CA-7845-915B-604B64927E26}" srcOrd="12" destOrd="0" presId="urn:microsoft.com/office/officeart/2005/8/layout/vProcess5"/>
    <dgm:cxn modelId="{7BF8FCEA-A8C4-6646-96A6-BD54739A58A1}" type="presParOf" srcId="{489DFAB1-1301-3445-9D4C-276B15103F31}" destId="{BCFEAA85-45E4-1142-A44E-0417114CC583}" srcOrd="13" destOrd="0" presId="urn:microsoft.com/office/officeart/2005/8/layout/vProcess5"/>
    <dgm:cxn modelId="{5A73CED1-F35C-B34B-A7AC-F31ABD25AB4C}" type="presParOf" srcId="{489DFAB1-1301-3445-9D4C-276B15103F31}" destId="{C44CBBAC-41B7-BD48-B080-EBFBB40E74C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699C1-73B8-4B5E-AE13-87B8A23DED2D}">
      <dsp:nvSpPr>
        <dsp:cNvPr id="0" name=""/>
        <dsp:cNvSpPr/>
      </dsp:nvSpPr>
      <dsp:spPr>
        <a:xfrm>
          <a:off x="0" y="0"/>
          <a:ext cx="6096000" cy="5638800"/>
        </a:xfrm>
        <a:prstGeom prst="trapezoid">
          <a:avLst>
            <a:gd name="adj" fmla="val 54054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6096000" cy="563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D42B-AD35-4119-8173-705E9B203F4E}">
      <dsp:nvSpPr>
        <dsp:cNvPr id="0" name=""/>
        <dsp:cNvSpPr/>
      </dsp:nvSpPr>
      <dsp:spPr>
        <a:xfrm rot="20026820">
          <a:off x="-20573" y="662088"/>
          <a:ext cx="5181600" cy="440750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>
          <a:noFill/>
        </a:ln>
        <a:effectLst>
          <a:innerShdw blurRad="393700" dist="279400">
            <a:srgbClr val="00B050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CA06-7CF4-4880-8AFF-C27C46361B7A}">
      <dsp:nvSpPr>
        <dsp:cNvPr id="0" name=""/>
        <dsp:cNvSpPr/>
      </dsp:nvSpPr>
      <dsp:spPr>
        <a:xfrm>
          <a:off x="893827" y="5105401"/>
          <a:ext cx="439518" cy="43952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801E5-F605-4B6B-AD44-734A83015E31}">
      <dsp:nvSpPr>
        <dsp:cNvPr id="0" name=""/>
        <dsp:cNvSpPr/>
      </dsp:nvSpPr>
      <dsp:spPr>
        <a:xfrm>
          <a:off x="275542" y="4390336"/>
          <a:ext cx="2620061" cy="63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6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Universal</a:t>
          </a:r>
          <a:endParaRPr lang="en-US" sz="3600" kern="1200" dirty="0"/>
        </a:p>
      </dsp:txBody>
      <dsp:txXfrm>
        <a:off x="275542" y="4390336"/>
        <a:ext cx="2620061" cy="638863"/>
      </dsp:txXfrm>
    </dsp:sp>
    <dsp:sp modelId="{486B20C5-91A5-4C36-8053-3B9ACF3D938D}">
      <dsp:nvSpPr>
        <dsp:cNvPr id="0" name=""/>
        <dsp:cNvSpPr/>
      </dsp:nvSpPr>
      <dsp:spPr>
        <a:xfrm>
          <a:off x="2494026" y="2286000"/>
          <a:ext cx="243535" cy="2435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E8C8B-CBB3-47CF-BB93-4E34DA5A865B}">
      <dsp:nvSpPr>
        <dsp:cNvPr id="0" name=""/>
        <dsp:cNvSpPr/>
      </dsp:nvSpPr>
      <dsp:spPr>
        <a:xfrm>
          <a:off x="1540763" y="1730755"/>
          <a:ext cx="2269242" cy="63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44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Targeted</a:t>
          </a:r>
          <a:endParaRPr lang="en-US" sz="3600" kern="1200" dirty="0"/>
        </a:p>
      </dsp:txBody>
      <dsp:txXfrm>
        <a:off x="1540763" y="1730755"/>
        <a:ext cx="2269242" cy="631444"/>
      </dsp:txXfrm>
    </dsp:sp>
    <dsp:sp modelId="{CC2DC6BB-4BD5-444C-A232-89F7B6D9B5AD}">
      <dsp:nvSpPr>
        <dsp:cNvPr id="0" name=""/>
        <dsp:cNvSpPr/>
      </dsp:nvSpPr>
      <dsp:spPr>
        <a:xfrm>
          <a:off x="3637027" y="1295399"/>
          <a:ext cx="336804" cy="33680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FCB8B-9EFA-490C-AAD3-ED7928DE275A}">
      <dsp:nvSpPr>
        <dsp:cNvPr id="0" name=""/>
        <dsp:cNvSpPr/>
      </dsp:nvSpPr>
      <dsp:spPr>
        <a:xfrm>
          <a:off x="1884427" y="634989"/>
          <a:ext cx="2310380" cy="49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65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Intensive</a:t>
          </a:r>
          <a:endParaRPr lang="en-US" sz="3600" kern="1200" dirty="0"/>
        </a:p>
      </dsp:txBody>
      <dsp:txXfrm>
        <a:off x="1884427" y="634989"/>
        <a:ext cx="2310380" cy="492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08BAA-9418-3B46-AF67-A4C31F358227}">
      <dsp:nvSpPr>
        <dsp:cNvPr id="0" name=""/>
        <dsp:cNvSpPr/>
      </dsp:nvSpPr>
      <dsp:spPr>
        <a:xfrm>
          <a:off x="0" y="0"/>
          <a:ext cx="5783580" cy="8355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October 2012 – Initial Observations, Ratio at 1.85:1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4473" y="24473"/>
        <a:ext cx="4784169" cy="786627"/>
      </dsp:txXfrm>
    </dsp:sp>
    <dsp:sp modelId="{65168C63-087F-D04F-9D88-5AD87213035F}">
      <dsp:nvSpPr>
        <dsp:cNvPr id="0" name=""/>
        <dsp:cNvSpPr/>
      </dsp:nvSpPr>
      <dsp:spPr>
        <a:xfrm>
          <a:off x="431890" y="951625"/>
          <a:ext cx="5783580" cy="835573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January 2013 – Staff Professional Development on Positive Specific Feedback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456363" y="976098"/>
        <a:ext cx="4759620" cy="786627"/>
      </dsp:txXfrm>
    </dsp:sp>
    <dsp:sp modelId="{5972E208-F5BE-0D48-9F4C-2F1A558C3E7E}">
      <dsp:nvSpPr>
        <dsp:cNvPr id="0" name=""/>
        <dsp:cNvSpPr/>
      </dsp:nvSpPr>
      <dsp:spPr>
        <a:xfrm>
          <a:off x="863781" y="1903251"/>
          <a:ext cx="5783580" cy="835573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February 2013 – Follow-up Classroom Observations, Ratio at 2.44:1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888254" y="1927724"/>
        <a:ext cx="4759620" cy="786627"/>
      </dsp:txXfrm>
    </dsp:sp>
    <dsp:sp modelId="{358407D3-EE36-D14D-A304-A4471433B20E}">
      <dsp:nvSpPr>
        <dsp:cNvPr id="0" name=""/>
        <dsp:cNvSpPr/>
      </dsp:nvSpPr>
      <dsp:spPr>
        <a:xfrm>
          <a:off x="1295672" y="2854876"/>
          <a:ext cx="5783580" cy="835573"/>
        </a:xfrm>
        <a:prstGeom prst="roundRect">
          <a:avLst>
            <a:gd name="adj" fmla="val 1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March 2013 – Additional Staff Professional Development with Increased Practice and Supports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320145" y="2879349"/>
        <a:ext cx="4759620" cy="786627"/>
      </dsp:txXfrm>
    </dsp:sp>
    <dsp:sp modelId="{D7E1ADD8-D62D-9D41-9CC3-3523C77A2821}">
      <dsp:nvSpPr>
        <dsp:cNvPr id="0" name=""/>
        <dsp:cNvSpPr/>
      </dsp:nvSpPr>
      <dsp:spPr>
        <a:xfrm>
          <a:off x="1727562" y="3806502"/>
          <a:ext cx="5783580" cy="835573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May 2013 – Final Classroom Observations of the School Year, Ratio at 6.55:1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752035" y="3830975"/>
        <a:ext cx="4759620" cy="786627"/>
      </dsp:txXfrm>
    </dsp:sp>
    <dsp:sp modelId="{970572D4-CEF9-324D-B63E-10A62FA15B31}">
      <dsp:nvSpPr>
        <dsp:cNvPr id="0" name=""/>
        <dsp:cNvSpPr/>
      </dsp:nvSpPr>
      <dsp:spPr>
        <a:xfrm>
          <a:off x="5240457" y="610432"/>
          <a:ext cx="543122" cy="543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5362659" y="610432"/>
        <a:ext cx="298718" cy="408699"/>
      </dsp:txXfrm>
    </dsp:sp>
    <dsp:sp modelId="{CC45F847-90A3-784A-94A0-67B09CB6CD4B}">
      <dsp:nvSpPr>
        <dsp:cNvPr id="0" name=""/>
        <dsp:cNvSpPr/>
      </dsp:nvSpPr>
      <dsp:spPr>
        <a:xfrm>
          <a:off x="5672347" y="1562058"/>
          <a:ext cx="543122" cy="543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3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3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5794549" y="1562058"/>
        <a:ext cx="298718" cy="408699"/>
      </dsp:txXfrm>
    </dsp:sp>
    <dsp:sp modelId="{5450A99B-F192-0C48-8115-5D41B9CA17A6}">
      <dsp:nvSpPr>
        <dsp:cNvPr id="0" name=""/>
        <dsp:cNvSpPr/>
      </dsp:nvSpPr>
      <dsp:spPr>
        <a:xfrm>
          <a:off x="6104238" y="2499757"/>
          <a:ext cx="543122" cy="543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6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6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6226440" y="2499757"/>
        <a:ext cx="298718" cy="408699"/>
      </dsp:txXfrm>
    </dsp:sp>
    <dsp:sp modelId="{AD353E83-8B81-D64E-8F5D-5914A2A8855D}">
      <dsp:nvSpPr>
        <dsp:cNvPr id="0" name=""/>
        <dsp:cNvSpPr/>
      </dsp:nvSpPr>
      <dsp:spPr>
        <a:xfrm>
          <a:off x="6536129" y="3460667"/>
          <a:ext cx="543122" cy="543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6658331" y="3460667"/>
        <a:ext cx="298718" cy="40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48BA-1C50-664A-8434-8DE871A2B3FB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33EEC-EACB-AC4D-A40E-2F6817BE5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2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A20895-6673-5D43-956D-80AA20E68E04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4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F35A-142F-47CD-B118-A0EDDD39FC6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2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F35A-142F-47CD-B118-A0EDDD39FC6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F35A-142F-47CD-B118-A0EDDD39FC6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F35A-142F-47CD-B118-A0EDDD39FC6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11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F35A-142F-47CD-B118-A0EDDD39FC6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65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09C5A-AC58-FE40-B1D5-07D2BC7AC7EB}" type="slidenum">
              <a:rPr lang="en-US"/>
              <a:pPr/>
              <a:t>57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186" y="4344170"/>
            <a:ext cx="5487629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ED238-4381-E64B-BC57-7DE09166B300}" type="slidenum">
              <a:rPr lang="en-US" sz="1200"/>
              <a:pPr/>
              <a:t>64</a:t>
            </a:fld>
            <a:endParaRPr lang="en-US" sz="1200" dirty="0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5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6B914-F650-234E-A18A-35DF1D568194}" type="slidenum">
              <a:rPr lang="en-US">
                <a:ea typeface="ＭＳ Ｐゴシック" pitchFamily="-105" charset="-128"/>
                <a:cs typeface="ＭＳ Ｐゴシック" pitchFamily="-10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85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3A510-C5CD-804D-ACBA-A048281F00F3}" type="slidenum">
              <a:rPr lang="en-US"/>
              <a:pPr/>
              <a:t>10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2507B-B113-094B-BA67-87EEBD3FAD38}" type="slidenum">
              <a:rPr lang="en-US"/>
              <a:pPr/>
              <a:t>11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8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33" charset="0"/>
                <a:cs typeface="ＭＳ Ｐゴシック" pitchFamily="33" charset="-128"/>
              </a:rPr>
              <a:t>NOTICE GREEN GOES IS FOR </a:t>
            </a:r>
            <a:r>
              <a:rPr lang="ja-JP" altLang="en-US">
                <a:latin typeface="Times New Roman" pitchFamily="33" charset="0"/>
                <a:cs typeface="ＭＳ Ｐゴシック" pitchFamily="33" charset="-128"/>
              </a:rPr>
              <a:t>“</a:t>
            </a:r>
            <a:r>
              <a:rPr lang="en-US" altLang="ja-JP">
                <a:latin typeface="Times New Roman" pitchFamily="33" charset="0"/>
                <a:cs typeface="ＭＳ Ｐゴシック" pitchFamily="33" charset="-128"/>
              </a:rPr>
              <a:t>ALL</a:t>
            </a:r>
            <a:r>
              <a:rPr lang="ja-JP" altLang="en-US">
                <a:latin typeface="Times New Roman" pitchFamily="33" charset="0"/>
                <a:cs typeface="ＭＳ Ｐゴシック" pitchFamily="33" charset="-128"/>
              </a:rPr>
              <a:t>”</a:t>
            </a:r>
            <a:endParaRPr lang="en-US">
              <a:latin typeface="Times New Roman" pitchFamily="33" charset="0"/>
              <a:cs typeface="ＭＳ Ｐゴシック" pitchFamily="33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6B7732-F191-324C-9122-72764B6B135D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Note to Presenter: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See page 324 in the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MO SW-PBS 2012-13 Team Workbook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further explanation of academic learning time.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When the amount of time spent in various classroom activities was researched only 17% was spent in instruction and 33% in seatwork.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Transitions take 20% of the school day. The typical elementary classroom loses 7-10 minutes each transition from one subject to another; with a typical day including at least 10 transitions, 70 minutes are lost each day; almost one day per week lost to transitions alone.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Unfortunately discipline and other non-instructional activities such as taking attendance, announcements, etc, accounted for 30% of the school day.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Think about your typical day and the time you spend in various activities.  How does it compare to these statistics?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Why is this information relevant to us? (discipline takes away from time to teach academic curriculum)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Conclusion: We want to implement effective classroom practices to prevent and decrease interruptions caused by discipline problems and increase the amount of time we have to teach.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1E6F20-D3A5-F242-A8C3-D81611FF0371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9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lnSpc>
                <a:spcPct val="80000"/>
              </a:lnSpc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This activity is for schools who have NOT identified classroom expectations/rules as a column on their matrix.  If your school has not addressed classroom rules in any way, you should do this activity… You will need two handouts:  1) Rules Writing Worksheet Example  2) Rules Writing Activity Classroom Rules Worksheet 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If your school has identified CLASSROOM expectations/rules that apply to all classrooms in the building, then you will skip Activity Option 1 and complete Activity Option 2 instead.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For Activity Option 1…</a:t>
            </a:r>
          </a:p>
          <a:p>
            <a:pPr marL="224325" indent="-22432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First, look at </a:t>
            </a: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handout 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Rules Writing Worksheet Example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.  This can be used as an example while you complete your own rules on handout entitled 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Rules Writing Activity Classroom Rules Worksheet </a:t>
            </a: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Next, using </a:t>
            </a: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handout 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Rules Writing Activity Classroom Rules Worksheet,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list your schoolwide expectations (safe, respectful, ready)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Then list problem behaviors in your classroom.  The behaviors that take time away from learning.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After you have listed problem behaviors, identify the replacement behaviors or what you want students to do instead of the problem behavior. 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Remember the guidelines we shared earlier, 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bservable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Measureable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Positively stated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Understandable</a:t>
            </a: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Always applicable – Something the teacher will consistently enforce</a:t>
            </a:r>
            <a:endParaRPr lang="en-US" b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b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Finally, categorize your replacement behaviors/positively stated rules into your schoolwide expectations.  It is important to make that connection.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Give participants 15 - 20 minutes to work on this activity.  Discuss when finished. </a:t>
            </a: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4325" indent="-224325">
              <a:lnSpc>
                <a:spcPct val="8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69E926-2EB2-7A4E-99BE-2F3415901ACB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9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61F422-CF77-934D-902B-26EAF54A1937}" type="slidenum">
              <a:rPr lang="en-US" sz="1200">
                <a:latin typeface="Times New Roman" charset="0"/>
              </a:rPr>
              <a:pPr eaLnBrk="1" hangingPunct="1"/>
              <a:t>20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F78A01-D514-0646-B25B-57ECFC00F66F}" type="slidenum">
              <a:rPr lang="en-US" sz="1200">
                <a:latin typeface="Times New Roman" charset="0"/>
              </a:rPr>
              <a:pPr algn="r" eaLnBrk="1" hangingPunct="1"/>
              <a:t>20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B1B0FE-A7A0-5544-BE2D-D9BA8360457B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900007" y="6281338"/>
            <a:ext cx="1929501" cy="4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2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0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900007" y="6281338"/>
            <a:ext cx="1929501" cy="4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5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6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0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F2E6-6368-9D4D-91AD-86BCF48B4843}" type="datetimeFigureOut">
              <a:rPr lang="en-US" smtClean="0"/>
              <a:t>8/9/16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B326-51FB-ED4A-AD5A-938BE87AC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4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Everything You Have Always Wanted to Know About Behavior Supports, But Were Afraid to Ask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5064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 Lewis,  Ph.D.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Missouri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i="1" dirty="0">
                <a:solidFill>
                  <a:srgbClr val="000000"/>
                </a:solidFill>
                <a:latin typeface="Times New Roman" pitchFamily="31" charset="0"/>
              </a:rPr>
              <a:t>OSEP Center on Positive </a:t>
            </a: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i="1" dirty="0">
                <a:solidFill>
                  <a:srgbClr val="000000"/>
                </a:solidFill>
                <a:latin typeface="Times New Roman" pitchFamily="31" charset="0"/>
              </a:rPr>
              <a:t>Behavioral Intervention &amp; Supports</a:t>
            </a: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31" charset="0"/>
              </a:rPr>
              <a:t>pbis.org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8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335280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403860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2438400" y="1371600"/>
            <a:ext cx="4267200" cy="4511675"/>
          </a:xfrm>
          <a:prstGeom prst="ellips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74320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-3258865">
            <a:off x="2989129" y="2933185"/>
            <a:ext cx="1032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SYSTEMS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956234" y="4594225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PRACTICES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 rot="2905354">
            <a:off x="5152978" y="2866509"/>
            <a:ext cx="66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33345" y="2819400"/>
            <a:ext cx="1489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Staff Behavior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157608" y="2667000"/>
            <a:ext cx="12152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Decision</a:t>
            </a:r>
          </a:p>
          <a:p>
            <a:pPr algn="ctr"/>
            <a:r>
              <a:rPr lang="en-US"/>
              <a:t>Making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638477" y="5883275"/>
            <a:ext cx="1801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Supporting</a:t>
            </a:r>
          </a:p>
          <a:p>
            <a:pPr algn="ctr"/>
            <a:r>
              <a:rPr lang="en-US"/>
              <a:t>Student Behavior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65768" y="381000"/>
            <a:ext cx="2132314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SW-Positive</a:t>
            </a:r>
          </a:p>
          <a:p>
            <a:pPr algn="ctr"/>
            <a:r>
              <a:rPr lang="en-US" sz="3200"/>
              <a:t>Behavior</a:t>
            </a:r>
          </a:p>
          <a:p>
            <a:pPr algn="ctr"/>
            <a:r>
              <a:rPr lang="en-US" sz="3200"/>
              <a:t>Support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831618" y="1600200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458455" y="228600"/>
            <a:ext cx="2379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Social Competence &amp;</a:t>
            </a:r>
          </a:p>
          <a:p>
            <a:pPr algn="ctr"/>
            <a:r>
              <a:rPr lang="en-US"/>
              <a:t>Academic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512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371600"/>
            <a:ext cx="2057400" cy="381000"/>
            <a:chOff x="432" y="1008"/>
            <a:chExt cx="1296" cy="240"/>
          </a:xfrm>
        </p:grpSpPr>
        <p:sp>
          <p:nvSpPr>
            <p:cNvPr id="219139" name="Text Box 3"/>
            <p:cNvSpPr txBox="1">
              <a:spLocks noChangeArrowheads="1"/>
            </p:cNvSpPr>
            <p:nvPr/>
          </p:nvSpPr>
          <p:spPr bwMode="auto">
            <a:xfrm>
              <a:off x="432" y="1008"/>
              <a:ext cx="1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imes New Roman" pitchFamily="-106" charset="0"/>
                </a:rPr>
                <a:t>Academic Systems</a:t>
              </a:r>
              <a:endParaRPr lang="en-US">
                <a:latin typeface="Times New Roman" pitchFamily="-106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auto">
            <a:xfrm>
              <a:off x="432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1371600"/>
            <a:ext cx="2095500" cy="381000"/>
            <a:chOff x="3744" y="1008"/>
            <a:chExt cx="1320" cy="240"/>
          </a:xfrm>
        </p:grpSpPr>
        <p:sp>
          <p:nvSpPr>
            <p:cNvPr id="219142" name="Text Box 6"/>
            <p:cNvSpPr txBox="1">
              <a:spLocks noChangeArrowheads="1"/>
            </p:cNvSpPr>
            <p:nvPr/>
          </p:nvSpPr>
          <p:spPr bwMode="auto">
            <a:xfrm>
              <a:off x="3744" y="1008"/>
              <a:ext cx="1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imes New Roman" pitchFamily="-106" charset="0"/>
                </a:rPr>
                <a:t>Behavioral Systems</a:t>
              </a:r>
              <a:endParaRPr lang="en-US">
                <a:latin typeface="Times New Roman" pitchFamily="-106" charset="0"/>
              </a:endParaRPr>
            </a:p>
          </p:txBody>
        </p:sp>
        <p:sp>
          <p:nvSpPr>
            <p:cNvPr id="219143" name="Rectangle 7"/>
            <p:cNvSpPr>
              <a:spLocks noChangeArrowheads="1"/>
            </p:cNvSpPr>
            <p:nvPr/>
          </p:nvSpPr>
          <p:spPr bwMode="auto">
            <a:xfrm>
              <a:off x="3744" y="1056"/>
              <a:ext cx="12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1-5%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4876800" y="2286000"/>
            <a:ext cx="51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1-5%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34290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5-10%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5-10%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2879725" y="4684713"/>
            <a:ext cx="666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80-90%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638800" y="472440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 pitchFamily="-106" charset="0"/>
              </a:rPr>
              <a:t>80-90%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057400"/>
            <a:ext cx="3352800" cy="822325"/>
            <a:chOff x="192" y="1296"/>
            <a:chExt cx="2112" cy="518"/>
          </a:xfrm>
        </p:grpSpPr>
        <p:sp>
          <p:nvSpPr>
            <p:cNvPr id="219151" name="Text Box 15"/>
            <p:cNvSpPr txBox="1">
              <a:spLocks noChangeArrowheads="1"/>
            </p:cNvSpPr>
            <p:nvPr/>
          </p:nvSpPr>
          <p:spPr bwMode="auto">
            <a:xfrm>
              <a:off x="192" y="1296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Intensive, Individual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Intensity</a:t>
              </a:r>
            </a:p>
          </p:txBody>
        </p:sp>
        <p:sp>
          <p:nvSpPr>
            <p:cNvPr id="219152" name="Line 16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84813" y="2133600"/>
            <a:ext cx="2898775" cy="822325"/>
            <a:chOff x="3455" y="1344"/>
            <a:chExt cx="1826" cy="518"/>
          </a:xfrm>
        </p:grpSpPr>
        <p:sp>
          <p:nvSpPr>
            <p:cNvPr id="219154" name="Line 18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55" name="Text Box 19"/>
            <p:cNvSpPr txBox="1">
              <a:spLocks noChangeArrowheads="1"/>
            </p:cNvSpPr>
            <p:nvPr/>
          </p:nvSpPr>
          <p:spPr bwMode="auto">
            <a:xfrm>
              <a:off x="3840" y="1344"/>
              <a:ext cx="144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Intensive, Individual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Individual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Assessment-based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Intense, durable procedures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04800" y="3048000"/>
            <a:ext cx="2971800" cy="1004888"/>
            <a:chOff x="192" y="1920"/>
            <a:chExt cx="1872" cy="633"/>
          </a:xfrm>
        </p:grpSpPr>
        <p:sp>
          <p:nvSpPr>
            <p:cNvPr id="219157" name="Text Box 21"/>
            <p:cNvSpPr txBox="1">
              <a:spLocks noChangeArrowheads="1"/>
            </p:cNvSpPr>
            <p:nvPr/>
          </p:nvSpPr>
          <p:spPr bwMode="auto">
            <a:xfrm>
              <a:off x="192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Targeted Group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Rapid response</a:t>
              </a:r>
            </a:p>
            <a:p>
              <a:endParaRPr lang="en-US" sz="1200">
                <a:latin typeface="Times New Roman" pitchFamily="-106" charset="0"/>
              </a:endParaRPr>
            </a:p>
          </p:txBody>
        </p:sp>
        <p:sp>
          <p:nvSpPr>
            <p:cNvPr id="219158" name="Line 22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91200" y="3048000"/>
            <a:ext cx="2833688" cy="1004888"/>
            <a:chOff x="3648" y="1920"/>
            <a:chExt cx="1785" cy="633"/>
          </a:xfrm>
        </p:grpSpPr>
        <p:sp>
          <p:nvSpPr>
            <p:cNvPr id="219160" name="Text Box 24"/>
            <p:cNvSpPr txBox="1">
              <a:spLocks noChangeArrowheads="1"/>
            </p:cNvSpPr>
            <p:nvPr/>
          </p:nvSpPr>
          <p:spPr bwMode="auto">
            <a:xfrm>
              <a:off x="4176" y="1920"/>
              <a:ext cx="1257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Targeted Group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Some students (at-risk)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High efficiency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Rapid response</a:t>
              </a:r>
            </a:p>
            <a:p>
              <a:endParaRPr lang="en-US" sz="1200">
                <a:latin typeface="Times New Roman" pitchFamily="-106" charset="0"/>
              </a:endParaRPr>
            </a:p>
          </p:txBody>
        </p:sp>
        <p:sp>
          <p:nvSpPr>
            <p:cNvPr id="219161" name="Line 25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28600" y="4648200"/>
            <a:ext cx="2514600" cy="639763"/>
            <a:chOff x="144" y="2928"/>
            <a:chExt cx="1584" cy="403"/>
          </a:xfrm>
        </p:grpSpPr>
        <p:sp>
          <p:nvSpPr>
            <p:cNvPr id="219163" name="Text Box 27"/>
            <p:cNvSpPr txBox="1">
              <a:spLocks noChangeArrowheads="1"/>
            </p:cNvSpPr>
            <p:nvPr/>
          </p:nvSpPr>
          <p:spPr bwMode="auto">
            <a:xfrm>
              <a:off x="144" y="2928"/>
              <a:ext cx="10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Universal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All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Preventive,  proactive</a:t>
              </a:r>
            </a:p>
          </p:txBody>
        </p:sp>
        <p:sp>
          <p:nvSpPr>
            <p:cNvPr id="219164" name="Line 28"/>
            <p:cNvSpPr>
              <a:spLocks noChangeShapeType="1"/>
            </p:cNvSpPr>
            <p:nvPr/>
          </p:nvSpPr>
          <p:spPr bwMode="auto">
            <a:xfrm>
              <a:off x="1392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400800" y="4648200"/>
            <a:ext cx="2465388" cy="639763"/>
            <a:chOff x="4032" y="2928"/>
            <a:chExt cx="1553" cy="403"/>
          </a:xfrm>
        </p:grpSpPr>
        <p:sp>
          <p:nvSpPr>
            <p:cNvPr id="219166" name="Text Box 30"/>
            <p:cNvSpPr txBox="1">
              <a:spLocks noChangeArrowheads="1"/>
            </p:cNvSpPr>
            <p:nvPr/>
          </p:nvSpPr>
          <p:spPr bwMode="auto">
            <a:xfrm>
              <a:off x="4512" y="2928"/>
              <a:ext cx="107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u="sng">
                  <a:latin typeface="Times New Roman" pitchFamily="-106" charset="0"/>
                </a:rPr>
                <a:t>Universal Interventions</a:t>
              </a:r>
              <a:endParaRPr lang="en-US" sz="1200">
                <a:latin typeface="Times New Roman" pitchFamily="-106" charset="0"/>
              </a:endParaRP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All settings, all students</a:t>
              </a:r>
            </a:p>
            <a:p>
              <a:pPr>
                <a:buFontTx/>
                <a:buChar char="•"/>
              </a:pPr>
              <a:r>
                <a:rPr lang="en-US" sz="1200">
                  <a:latin typeface="Times New Roman" pitchFamily="-106" charset="0"/>
                </a:rPr>
                <a:t>Preventive,  proactive</a:t>
              </a:r>
            </a:p>
          </p:txBody>
        </p:sp>
        <p:sp>
          <p:nvSpPr>
            <p:cNvPr id="219167" name="Line 31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19168" name="Object 32"/>
          <p:cNvGraphicFramePr>
            <a:graphicFrameLocks noChangeAspect="1"/>
          </p:cNvGraphicFramePr>
          <p:nvPr/>
        </p:nvGraphicFramePr>
        <p:xfrm>
          <a:off x="3241815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Drawing" r:id="rId4" imgW="1295640" imgH="4410360" progId="">
                  <p:embed/>
                </p:oleObj>
              </mc:Choice>
              <mc:Fallback>
                <p:oleObj name="Drawing" r:id="rId4" imgW="1295640" imgH="441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815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69" name="Object 33"/>
          <p:cNvGraphicFramePr>
            <a:graphicFrameLocks noChangeAspect="1"/>
          </p:cNvGraphicFramePr>
          <p:nvPr/>
        </p:nvGraphicFramePr>
        <p:xfrm>
          <a:off x="4530585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Drawing" r:id="rId6" imgW="1286280" imgH="4410360" progId="">
                  <p:embed/>
                </p:oleObj>
              </mc:Choice>
              <mc:Fallback>
                <p:oleObj name="Drawing" r:id="rId6" imgW="1286280" imgH="441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585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70" name="Rectangle 34"/>
          <p:cNvSpPr>
            <a:spLocks noGrp="1" noChangeArrowheads="1"/>
          </p:cNvSpPr>
          <p:nvPr>
            <p:ph type="title"/>
          </p:nvPr>
        </p:nvSpPr>
        <p:spPr>
          <a:xfrm>
            <a:off x="1042989" y="563563"/>
            <a:ext cx="7340600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Designing School-Wide Systems for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9770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52600" y="6858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-381000" y="304800"/>
          <a:ext cx="5181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555" name="TextBox 13"/>
          <p:cNvSpPr txBox="1">
            <a:spLocks noChangeArrowheads="1"/>
          </p:cNvSpPr>
          <p:nvPr/>
        </p:nvSpPr>
        <p:spPr bwMode="auto">
          <a:xfrm>
            <a:off x="5638800" y="2286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latin typeface="Calibri" pitchFamily="33" charset="0"/>
                <a:ea typeface="Arial" pitchFamily="33" charset="0"/>
                <a:cs typeface="Arial" pitchFamily="33" charset="0"/>
              </a:rPr>
              <a:t>Continuum of Supports</a:t>
            </a:r>
          </a:p>
        </p:txBody>
      </p:sp>
      <p:cxnSp>
        <p:nvCxnSpPr>
          <p:cNvPr id="23556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2400300" y="4152900"/>
            <a:ext cx="2667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7" name="Straight Connector 25"/>
          <p:cNvCxnSpPr>
            <a:cxnSpLocks noChangeShapeType="1"/>
          </p:cNvCxnSpPr>
          <p:nvPr/>
        </p:nvCxnSpPr>
        <p:spPr bwMode="auto">
          <a:xfrm rot="16200000" flipH="1">
            <a:off x="3695700" y="3314700"/>
            <a:ext cx="9144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8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3238500" y="2705100"/>
            <a:ext cx="2362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9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4533900" y="1181100"/>
            <a:ext cx="5334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0" name="Straight Connector 31"/>
          <p:cNvCxnSpPr>
            <a:cxnSpLocks noChangeShapeType="1"/>
          </p:cNvCxnSpPr>
          <p:nvPr/>
        </p:nvCxnSpPr>
        <p:spPr bwMode="auto">
          <a:xfrm rot="5400000">
            <a:off x="4305301" y="4381500"/>
            <a:ext cx="2362200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1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4800600" y="4419600"/>
            <a:ext cx="1828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2" name="Straight Connector 35"/>
          <p:cNvCxnSpPr>
            <a:cxnSpLocks noChangeShapeType="1"/>
          </p:cNvCxnSpPr>
          <p:nvPr/>
        </p:nvCxnSpPr>
        <p:spPr bwMode="auto">
          <a:xfrm rot="16200000" flipH="1">
            <a:off x="4991100" y="4686300"/>
            <a:ext cx="24384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3" name="Straight Connector 39"/>
          <p:cNvCxnSpPr>
            <a:cxnSpLocks noChangeShapeType="1"/>
          </p:cNvCxnSpPr>
          <p:nvPr/>
        </p:nvCxnSpPr>
        <p:spPr bwMode="auto">
          <a:xfrm rot="16200000" flipH="1">
            <a:off x="4076700" y="2400300"/>
            <a:ext cx="2209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4" name="Straight Connector 45"/>
          <p:cNvCxnSpPr>
            <a:cxnSpLocks noChangeShapeType="1"/>
          </p:cNvCxnSpPr>
          <p:nvPr/>
        </p:nvCxnSpPr>
        <p:spPr bwMode="auto">
          <a:xfrm flipV="1">
            <a:off x="4495800" y="1524000"/>
            <a:ext cx="2286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5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181600" y="32766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Straight Connector 49"/>
          <p:cNvCxnSpPr>
            <a:cxnSpLocks noChangeShapeType="1"/>
          </p:cNvCxnSpPr>
          <p:nvPr/>
        </p:nvCxnSpPr>
        <p:spPr bwMode="auto">
          <a:xfrm rot="16200000" flipV="1">
            <a:off x="4800600" y="10668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8" name="TextBox 22"/>
          <p:cNvSpPr txBox="1">
            <a:spLocks noChangeArrowheads="1"/>
          </p:cNvSpPr>
          <p:nvPr/>
        </p:nvSpPr>
        <p:spPr bwMode="auto">
          <a:xfrm>
            <a:off x="3028619" y="5562600"/>
            <a:ext cx="1210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Reading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69" name="TextBox 24"/>
          <p:cNvSpPr txBox="1">
            <a:spLocks noChangeArrowheads="1"/>
          </p:cNvSpPr>
          <p:nvPr/>
        </p:nvSpPr>
        <p:spPr bwMode="auto">
          <a:xfrm>
            <a:off x="2973142" y="2586335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Science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70" name="TextBox 26"/>
          <p:cNvSpPr txBox="1">
            <a:spLocks noChangeArrowheads="1"/>
          </p:cNvSpPr>
          <p:nvPr/>
        </p:nvSpPr>
        <p:spPr bwMode="auto">
          <a:xfrm>
            <a:off x="5065713" y="916781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Math</a:t>
            </a:r>
          </a:p>
        </p:txBody>
      </p:sp>
      <p:sp>
        <p:nvSpPr>
          <p:cNvPr id="23571" name="TextBox 28"/>
          <p:cNvSpPr txBox="1">
            <a:spLocks noChangeArrowheads="1"/>
          </p:cNvSpPr>
          <p:nvPr/>
        </p:nvSpPr>
        <p:spPr bwMode="auto">
          <a:xfrm>
            <a:off x="4114801" y="4341018"/>
            <a:ext cx="137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Soc skills</a:t>
            </a:r>
          </a:p>
        </p:txBody>
      </p:sp>
      <p:sp>
        <p:nvSpPr>
          <p:cNvPr id="23572" name="TextBox 30"/>
          <p:cNvSpPr txBox="1">
            <a:spLocks noChangeArrowheads="1"/>
          </p:cNvSpPr>
          <p:nvPr/>
        </p:nvSpPr>
        <p:spPr bwMode="auto">
          <a:xfrm>
            <a:off x="6416675" y="5562600"/>
            <a:ext cx="1039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Horses</a:t>
            </a:r>
            <a:endParaRPr lang="en-US" sz="2400" dirty="0">
              <a:solidFill>
                <a:srgbClr val="000000"/>
              </a:solidFill>
              <a:latin typeface="Times New Roman" pitchFamily="33" charset="0"/>
              <a:ea typeface="Arial" pitchFamily="33" charset="0"/>
              <a:cs typeface="Arial" pitchFamily="33" charset="0"/>
            </a:endParaRPr>
          </a:p>
        </p:txBody>
      </p:sp>
      <p:sp>
        <p:nvSpPr>
          <p:cNvPr id="23573" name="TextBox 32"/>
          <p:cNvSpPr txBox="1">
            <a:spLocks noChangeArrowheads="1"/>
          </p:cNvSpPr>
          <p:nvPr/>
        </p:nvSpPr>
        <p:spPr bwMode="auto">
          <a:xfrm>
            <a:off x="5257800" y="2586037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33" charset="0"/>
                <a:ea typeface="Arial" pitchFamily="33" charset="0"/>
                <a:cs typeface="Arial" pitchFamily="33" charset="0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14959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Supports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3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  <a:ea typeface="+mj-ea"/>
                <a:cs typeface="ＭＳ Ｐゴシック" pitchFamily="-65" charset="-128"/>
              </a:rPr>
              <a:t>Classroom Universal Essential </a:t>
            </a:r>
            <a:r>
              <a:rPr lang="en-US" sz="4000" dirty="0" smtClean="0">
                <a:solidFill>
                  <a:srgbClr val="FF0000"/>
                </a:solidFill>
                <a:latin typeface="+mn-lt"/>
                <a:ea typeface="+mj-ea"/>
                <a:cs typeface="ＭＳ Ｐゴシック" pitchFamily="-65" charset="-128"/>
              </a:rPr>
              <a:t>Practices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76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Classroom expectations &amp; rules defined and taught (all use school-wide, create classroom examples)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Procedures &amp; routines defined and taught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Continuum of strategies to acknowledge appropriate behavior in place and used with high frequency (4:1)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Continuum of strategies to respond to inappropriate behavior in place and used per established school-wide procedure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Students are actively supervised (pre-corrects and positive feedback)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Students are given multiple opportunities to respond (OTR) to promote high rates of academic engagement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Activity sequence promotes optimal instruction time and student engaged time</a:t>
            </a:r>
          </a:p>
          <a:p>
            <a:pPr marL="457200" indent="-457200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US" sz="2400" dirty="0">
                <a:latin typeface="Times New Roman" charset="0"/>
              </a:rPr>
              <a:t>Instruction is differentiated based on student need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endParaRPr lang="en-US" sz="1100" dirty="0">
              <a:latin typeface="Times New Roman" charset="0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1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http://pbismissouri.org/educators/effective-class-practice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pic>
        <p:nvPicPr>
          <p:cNvPr id="47106" name="Content Placeholder 3" descr="Mo pb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9448"/>
          <a:stretch>
            <a:fillRect/>
          </a:stretch>
        </p:blipFill>
        <p:spPr>
          <a:xfrm>
            <a:off x="457200" y="2108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5642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Typical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4850" cy="4525963"/>
          </a:xfrm>
        </p:spPr>
        <p:txBody>
          <a:bodyPr/>
          <a:lstStyle/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17%</a:t>
            </a:r>
            <a:r>
              <a:rPr lang="en-US" dirty="0" smtClean="0"/>
              <a:t>	Direct Instruction</a:t>
            </a:r>
          </a:p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33%</a:t>
            </a:r>
            <a:r>
              <a:rPr lang="en-US" dirty="0" smtClean="0"/>
              <a:t>	Seatwork</a:t>
            </a:r>
          </a:p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20%</a:t>
            </a:r>
            <a:r>
              <a:rPr lang="en-US" dirty="0" smtClean="0"/>
              <a:t>	Transitions</a:t>
            </a:r>
          </a:p>
          <a:p>
            <a:pPr marL="1143000" indent="-1143000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30%</a:t>
            </a:r>
            <a:r>
              <a:rPr lang="en-US" dirty="0" smtClean="0"/>
              <a:t>	Discipline &amp; Other</a:t>
            </a:r>
            <a:br>
              <a:rPr lang="en-US" dirty="0" smtClean="0"/>
            </a:br>
            <a:r>
              <a:rPr lang="en-US" dirty="0" smtClean="0"/>
              <a:t>Non-Instructional</a:t>
            </a:r>
            <a:br>
              <a:rPr lang="en-US" dirty="0" smtClean="0"/>
            </a:br>
            <a:r>
              <a:rPr lang="en-US" dirty="0" smtClean="0"/>
              <a:t>Activities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12700" y="6211888"/>
            <a:ext cx="9144000" cy="658812"/>
            <a:chOff x="12700" y="6211407"/>
            <a:chExt cx="9144378" cy="659292"/>
          </a:xfrm>
        </p:grpSpPr>
        <p:sp>
          <p:nvSpPr>
            <p:cNvPr id="6" name="Rectangle 5"/>
            <p:cNvSpPr/>
            <p:nvPr/>
          </p:nvSpPr>
          <p:spPr>
            <a:xfrm>
              <a:off x="12700" y="6756656"/>
              <a:ext cx="9144000" cy="11404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700" y="6288897"/>
              <a:ext cx="9144378" cy="283567"/>
            </a:xfrm>
            <a:prstGeom prst="rect">
              <a:avLst/>
            </a:prstGeom>
            <a:gradFill flip="none" rotWithShape="1">
              <a:gsLst>
                <a:gs pos="75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00" y="6572093"/>
              <a:ext cx="9144000" cy="184935"/>
            </a:xfrm>
            <a:prstGeom prst="rect">
              <a:avLst/>
            </a:prstGeom>
            <a:gradFill flip="none" rotWithShape="1">
              <a:gsLst>
                <a:gs pos="65000">
                  <a:srgbClr val="FFF123"/>
                </a:gs>
                <a:gs pos="9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127" y="6211407"/>
              <a:ext cx="1752672" cy="368568"/>
            </a:xfrm>
            <a:prstGeom prst="rect">
              <a:avLst/>
            </a:prstGeom>
            <a:noFill/>
            <a:effectLst>
              <a:outerShdw blurRad="44450" dist="38100" dir="2700000" algn="tl" rotWithShape="0">
                <a:srgbClr val="008000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</a:rPr>
                <a:t>MO SW-PBS</a:t>
              </a:r>
            </a:p>
          </p:txBody>
        </p:sp>
      </p:grpSp>
      <p:pic>
        <p:nvPicPr>
          <p:cNvPr id="41988" name="Picture 9" descr="Raise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728788"/>
            <a:ext cx="417036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5583238" y="5038725"/>
            <a:ext cx="331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Cotton, 1995; Walberg, 1988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6206190"/>
            <a:ext cx="698500" cy="607202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324</a:t>
            </a:r>
          </a:p>
        </p:txBody>
      </p:sp>
    </p:spTree>
    <p:extLst>
      <p:ext uri="{BB962C8B-B14F-4D97-AF65-F5344CB8AC3E}">
        <p14:creationId xmlns:p14="http://schemas.microsoft.com/office/powerpoint/2010/main" val="72179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List problem behaviors in your classroom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List replacement behavior (what we want kids to do instead)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List schoolwide expectations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Categorize rules within schoolwide expectations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0" name="Picture 3" descr="Green-Pencil-Icon-pencils-7151356-150-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300" y="2746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988" y="492125"/>
            <a:ext cx="6329362" cy="925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8000"/>
                </a:solidFill>
                <a:latin typeface="Franklin Gothic Book"/>
                <a:cs typeface="Franklin Gothic Book"/>
              </a:rPr>
              <a:t>Activity: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Classroom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Rule Writing Activity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Option 1</a:t>
            </a:r>
            <a:endParaRPr lang="en-US" sz="3200" b="1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891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2"/>
          <p:cNvGraphicFramePr>
            <a:graphicFrameLocks noChangeAspect="1"/>
          </p:cNvGraphicFramePr>
          <p:nvPr/>
        </p:nvGraphicFramePr>
        <p:xfrm>
          <a:off x="2967038" y="1397000"/>
          <a:ext cx="32083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Document" r:id="rId3" imgW="28393651" imgH="35961905" progId="Word.Document.12">
                  <p:link updateAutomatic="1"/>
                </p:oleObj>
              </mc:Choice>
              <mc:Fallback>
                <p:oleObj name="Document" r:id="rId3" imgW="28393651" imgH="3596190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1397000"/>
                        <a:ext cx="32083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831850" y="185738"/>
          <a:ext cx="6207125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Document" r:id="rId3" imgW="28393651" imgH="35961905" progId="Word.Document.12">
                  <p:link updateAutomatic="1"/>
                </p:oleObj>
              </mc:Choice>
              <mc:Fallback>
                <p:oleObj name="Document" r:id="rId3" imgW="28393651" imgH="3596190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85738"/>
                        <a:ext cx="6207125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55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Object 2"/>
          <p:cNvGraphicFramePr>
            <a:graphicFrameLocks noChangeAspect="1"/>
          </p:cNvGraphicFramePr>
          <p:nvPr/>
        </p:nvGraphicFramePr>
        <p:xfrm>
          <a:off x="1116013" y="185738"/>
          <a:ext cx="5934075" cy="632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Document" r:id="rId3" imgW="21942857" imgH="32711111" progId="Word.Document.12">
                  <p:link updateAutomatic="1"/>
                </p:oleObj>
              </mc:Choice>
              <mc:Fallback>
                <p:oleObj name="Document" r:id="rId3" imgW="21942857" imgH="32711111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5738"/>
                        <a:ext cx="5934075" cy="632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19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Big Ideas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Understand interaction between behavior and the teaching environment</a:t>
            </a:r>
          </a:p>
          <a:p>
            <a:r>
              <a:rPr lang="en-US" sz="2800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Build Positive Behavior Support Plans that </a:t>
            </a:r>
            <a:r>
              <a:rPr lang="en-US" sz="2800" u="sng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teach pro-social “replacement</a:t>
            </a:r>
            <a:r>
              <a:rPr lang="en-US" sz="2800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” behaviors</a:t>
            </a:r>
          </a:p>
          <a:p>
            <a:r>
              <a:rPr lang="en-US" sz="2800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Create environments to support the use of pro-social behaviors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School-wide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Classroom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31" charset="0"/>
                <a:ea typeface="Times New Roman" pitchFamily="31" charset="0"/>
                <a:cs typeface="Times New Roman" pitchFamily="31" charset="0"/>
              </a:rPr>
              <a:t>Individual student</a:t>
            </a:r>
          </a:p>
        </p:txBody>
      </p:sp>
    </p:spTree>
    <p:extLst>
      <p:ext uri="{BB962C8B-B14F-4D97-AF65-F5344CB8AC3E}">
        <p14:creationId xmlns:p14="http://schemas.microsoft.com/office/powerpoint/2010/main" val="42307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  <a:ea typeface="+mj-ea"/>
                <a:cs typeface="ＭＳ Ｐゴシック" pitchFamily="-65" charset="-128"/>
              </a:rPr>
              <a:t>Classroom </a:t>
            </a:r>
            <a:r>
              <a:rPr lang="en-US" sz="4000" dirty="0" smtClean="0">
                <a:solidFill>
                  <a:srgbClr val="FF0000"/>
                </a:solidFill>
                <a:latin typeface="+mn-lt"/>
                <a:ea typeface="+mj-ea"/>
                <a:cs typeface="ＭＳ Ｐゴシック" pitchFamily="-65" charset="-128"/>
              </a:rPr>
              <a:t>Systems</a:t>
            </a:r>
            <a:endParaRPr lang="en-US" sz="4000" dirty="0">
              <a:solidFill>
                <a:srgbClr val="FF0000"/>
              </a:solidFill>
              <a:latin typeface="+mn-lt"/>
              <a:ea typeface="+mj-ea"/>
              <a:cs typeface="ＭＳ Ｐゴシック" pitchFamily="-65" charset="-128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622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Teach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latin typeface="Calibri" charset="0"/>
              </a:rPr>
              <a:t>Brief in-service, single topic focus</a:t>
            </a:r>
            <a:endParaRPr lang="en-US" sz="3200" dirty="0">
              <a:latin typeface="Calibri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Practice (performance feedback)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latin typeface="Calibri" charset="0"/>
              </a:rPr>
              <a:t>Peer coaching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latin typeface="Calibri" charset="0"/>
              </a:rPr>
              <a:t>Principal </a:t>
            </a:r>
            <a:r>
              <a:rPr lang="ja-JP" altLang="en-US" sz="3200" dirty="0">
                <a:latin typeface="Calibri" charset="0"/>
              </a:rPr>
              <a:t>“</a:t>
            </a:r>
            <a:r>
              <a:rPr lang="en-US" altLang="ja-JP" sz="3200" dirty="0">
                <a:latin typeface="Calibri" charset="0"/>
              </a:rPr>
              <a:t>walk </a:t>
            </a:r>
            <a:r>
              <a:rPr lang="en-US" altLang="ja-JP" sz="3200" dirty="0" smtClean="0">
                <a:latin typeface="Calibri" charset="0"/>
              </a:rPr>
              <a:t>through</a:t>
            </a:r>
            <a:r>
              <a:rPr lang="ja-JP" altLang="en-US" sz="3200" dirty="0" smtClean="0">
                <a:latin typeface="Calibri" charset="0"/>
              </a:rPr>
              <a:t>”</a:t>
            </a:r>
            <a:endParaRPr lang="en-US" altLang="ja-JP" sz="3200" dirty="0" smtClean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Calibri" charset="0"/>
              </a:rPr>
              <a:t>Direct observation / data collection</a:t>
            </a:r>
          </a:p>
          <a:p>
            <a:pPr lvl="2">
              <a:lnSpc>
                <a:spcPct val="90000"/>
              </a:lnSpc>
              <a:defRPr/>
            </a:pPr>
            <a:endParaRPr lang="en-US" dirty="0">
              <a:latin typeface="Calibri" charset="0"/>
            </a:endParaRPr>
          </a:p>
        </p:txBody>
      </p:sp>
      <p:pic>
        <p:nvPicPr>
          <p:cNvPr id="40963" name="Picture 1" descr="sco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1627188"/>
            <a:ext cx="3025139" cy="491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-530225" y="20669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144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8934" y="1773238"/>
            <a:ext cx="7772400" cy="2790825"/>
          </a:xfrm>
        </p:spPr>
        <p:txBody>
          <a:bodyPr>
            <a:normAutofit/>
          </a:bodyPr>
          <a:lstStyle/>
          <a:p>
            <a:r>
              <a:rPr lang="en-US" dirty="0" smtClean="0"/>
              <a:t>Universal Classroom Example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– Background Info.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used a universal screening instrument in October of 2012. </a:t>
            </a:r>
          </a:p>
          <a:p>
            <a:r>
              <a:rPr lang="en-US" dirty="0" smtClean="0"/>
              <a:t>Results indicated that 32.3% of students were in the at-risk or high-risk range. </a:t>
            </a:r>
          </a:p>
          <a:p>
            <a:r>
              <a:rPr lang="en-US" dirty="0" smtClean="0"/>
              <a:t>Team decided to focus first efforts on implementation of Tier 1 with higher levels of fidelity.</a:t>
            </a:r>
          </a:p>
        </p:txBody>
      </p:sp>
    </p:spTree>
    <p:extLst>
      <p:ext uri="{BB962C8B-B14F-4D97-AF65-F5344CB8AC3E}">
        <p14:creationId xmlns:p14="http://schemas.microsoft.com/office/powerpoint/2010/main" val="389463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Classroom-Level Observations of Effective Classroom Practices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Expectations &amp; Rules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Procedures &amp; Routines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Encouraging Expected Behavior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Discouraging Inappropriate Behavior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Active Supervision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Opportunities to Respond</a:t>
            </a:r>
          </a:p>
          <a:p>
            <a:pPr>
              <a:buFont typeface="Arial"/>
              <a:buChar char="•"/>
            </a:pPr>
            <a:r>
              <a:rPr lang="en-US" dirty="0" smtClean="0"/>
              <a:t>Based on data, team identified 1 practice to improve upon.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9859" y="2485571"/>
            <a:ext cx="168728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Initial ratio of positive specific feedback to correctives: </a:t>
            </a:r>
            <a:r>
              <a:rPr lang="en-US" sz="2400" b="1" i="1" dirty="0" smtClean="0">
                <a:solidFill>
                  <a:srgbClr val="FF0000"/>
                </a:solidFill>
              </a:rPr>
              <a:t>1.85:1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5571" y="3356429"/>
            <a:ext cx="4680858" cy="435428"/>
          </a:xfrm>
          <a:prstGeom prst="rect">
            <a:avLst/>
          </a:prstGeom>
          <a:noFill/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3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Professional Development Process &amp; Data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2791413"/>
              </p:ext>
            </p:extLst>
          </p:nvPr>
        </p:nvGraphicFramePr>
        <p:xfrm>
          <a:off x="907141" y="1417638"/>
          <a:ext cx="7511143" cy="464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36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Year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ODRs </a:t>
            </a:r>
            <a:r>
              <a:rPr lang="en-US" i="1" dirty="0" smtClean="0">
                <a:solidFill>
                  <a:srgbClr val="FF0000"/>
                </a:solidFill>
              </a:rPr>
              <a:t>decreased by 39.41% </a:t>
            </a:r>
            <a:r>
              <a:rPr lang="en-US" dirty="0" smtClean="0"/>
              <a:t>from 2011-2012 to 2012-2013.</a:t>
            </a:r>
          </a:p>
          <a:p>
            <a:r>
              <a:rPr lang="en-US" dirty="0" smtClean="0"/>
              <a:t>Minor referrals </a:t>
            </a:r>
            <a:r>
              <a:rPr lang="en-US" i="1" dirty="0" smtClean="0">
                <a:solidFill>
                  <a:srgbClr val="FF0000"/>
                </a:solidFill>
              </a:rPr>
              <a:t>decreased by 34.8% </a:t>
            </a:r>
            <a:r>
              <a:rPr lang="en-US" dirty="0" smtClean="0"/>
              <a:t>from 2011-2012 to 2012-2013.</a:t>
            </a:r>
          </a:p>
          <a:p>
            <a:r>
              <a:rPr lang="en-US" dirty="0" smtClean="0"/>
              <a:t>Classroom minor referrals </a:t>
            </a:r>
            <a:r>
              <a:rPr lang="en-US" i="1" dirty="0" smtClean="0">
                <a:solidFill>
                  <a:srgbClr val="FF0000"/>
                </a:solidFill>
              </a:rPr>
              <a:t>decreased by 33.5% </a:t>
            </a:r>
            <a:r>
              <a:rPr lang="en-US" dirty="0" smtClean="0"/>
              <a:t>from 2011-2012 to 2012-2013.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2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Tier III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Classroom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3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Stichter, J. P., Lewis, T. J., Johnson, N., &amp; Trussell, R. (2004). Toward a structural assessment: Analyzing the merits of an assessment tool for a student with E/BD. </a:t>
            </a:r>
            <a:r>
              <a:rPr lang="en-US" sz="2300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Assessment for Effective Intervention, 30</a:t>
            </a:r>
            <a:r>
              <a:rPr lang="en-US" sz="23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25-40.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4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Study Basics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Subject: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Seven years 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Identified with EBD and ADHD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General education 2</a:t>
            </a:r>
            <a:r>
              <a:rPr lang="en-US" sz="2400" baseline="30000" dirty="0">
                <a:latin typeface="Calibri" charset="0"/>
                <a:ea typeface="ＭＳ Ｐゴシック" charset="0"/>
              </a:rPr>
              <a:t>nd</a:t>
            </a:r>
            <a:r>
              <a:rPr lang="en-US" sz="2400" dirty="0">
                <a:latin typeface="Calibri" charset="0"/>
                <a:ea typeface="ＭＳ Ｐゴシック" charset="0"/>
              </a:rPr>
              <a:t> grade classroom with 19 other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One licensed teacher and one student teacher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Concern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Student exhibits high rates of off-task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Student shouts out answers and questions and comments at high rates and often inappropriate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8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Function of Behavior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5181600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Calibri" charset="0"/>
                <a:ea typeface="ＭＳ Ｐゴシック" charset="0"/>
                <a:cs typeface="ＭＳ Ｐゴシック" charset="0"/>
              </a:rPr>
              <a:t>Descriptive (interviews and teacher reported ABC/ Scatterplot data)</a:t>
            </a:r>
          </a:p>
          <a:p>
            <a:pPr lvl="1" eaLnBrk="1" hangingPunct="1"/>
            <a:r>
              <a:rPr lang="en-US" sz="3000" dirty="0">
                <a:latin typeface="Calibri" charset="0"/>
                <a:ea typeface="ＭＳ Ｐゴシック" charset="0"/>
              </a:rPr>
              <a:t>Function identified as </a:t>
            </a:r>
            <a:r>
              <a:rPr lang="en-US" sz="3000" b="1" u="sng" dirty="0">
                <a:latin typeface="Calibri" charset="0"/>
                <a:ea typeface="ＭＳ Ｐゴシック" charset="0"/>
              </a:rPr>
              <a:t>Attention</a:t>
            </a:r>
          </a:p>
          <a:p>
            <a:pPr lvl="1" eaLnBrk="1" hangingPunct="1"/>
            <a:r>
              <a:rPr lang="en-US" sz="3000" dirty="0">
                <a:latin typeface="Calibri" charset="0"/>
                <a:ea typeface="ＭＳ Ｐゴシック" charset="0"/>
              </a:rPr>
              <a:t>Significant antecedents: </a:t>
            </a:r>
            <a:r>
              <a:rPr lang="en-US" sz="3000" b="1" u="sng" dirty="0">
                <a:latin typeface="Calibri" charset="0"/>
                <a:ea typeface="ＭＳ Ｐゴシック" charset="0"/>
              </a:rPr>
              <a:t>multiple step direction and group settings</a:t>
            </a:r>
          </a:p>
          <a:p>
            <a:pPr lvl="1" eaLnBrk="1" hangingPunct="1"/>
            <a:r>
              <a:rPr lang="en-US" sz="3000" dirty="0">
                <a:latin typeface="Calibri" charset="0"/>
                <a:ea typeface="ＭＳ Ｐゴシック" charset="0"/>
              </a:rPr>
              <a:t>Very High rates of both problem behaviors reported/ inconsistency in accuracy of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1101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Environment Assessment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Significant variables: 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clarity of expectations &amp; directions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consistency of expectations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accessibility of class schedules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lack of enforced procedures (especially regarding to hand raising and verbalizations or entire class)  </a:t>
            </a:r>
          </a:p>
        </p:txBody>
      </p:sp>
    </p:spTree>
    <p:extLst>
      <p:ext uri="{BB962C8B-B14F-4D97-AF65-F5344CB8AC3E}">
        <p14:creationId xmlns:p14="http://schemas.microsoft.com/office/powerpoint/2010/main" val="108114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charset="0"/>
                <a:cs typeface="Times New Roman" charset="0"/>
              </a:rPr>
              <a:t>Evidence-</a:t>
            </a:r>
            <a:r>
              <a:rPr lang="en-US" dirty="0">
                <a:latin typeface="Times New Roman" charset="0"/>
                <a:cs typeface="Times New Roman" charset="0"/>
              </a:rPr>
              <a:t>Based </a:t>
            </a:r>
            <a:r>
              <a:rPr lang="en-US" dirty="0" smtClean="0">
                <a:latin typeface="Times New Roman" charset="0"/>
                <a:cs typeface="Times New Roman" charset="0"/>
              </a:rPr>
              <a:t>Practices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Academic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Peer </a:t>
            </a:r>
            <a:r>
              <a:rPr lang="en-US" dirty="0">
                <a:latin typeface="Arial" charset="0"/>
                <a:ea typeface="ＭＳ Ｐゴシック" charset="0"/>
              </a:rPr>
              <a:t>tutoring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Direct Instruction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Self-management targeting academic related skills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Opportunities to Respond</a:t>
            </a:r>
          </a:p>
        </p:txBody>
      </p:sp>
    </p:spTree>
    <p:extLst>
      <p:ext uri="{BB962C8B-B14F-4D97-AF65-F5344CB8AC3E}">
        <p14:creationId xmlns:p14="http://schemas.microsoft.com/office/powerpoint/2010/main" val="18254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2"/>
          <p:cNvGraphicFramePr>
            <a:graphicFrameLocks noChangeAspect="1"/>
          </p:cNvGraphicFramePr>
          <p:nvPr/>
        </p:nvGraphicFramePr>
        <p:xfrm>
          <a:off x="228600" y="457200"/>
          <a:ext cx="8674100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Worksheet" r:id="rId4" imgW="5791200" imgH="3962400" progId="Excel.Sheet.8">
                  <p:embed/>
                </p:oleObj>
              </mc:Choice>
              <mc:Fallback>
                <p:oleObj name="Worksheet" r:id="rId4" imgW="5791200" imgH="3962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674100" cy="593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19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161338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5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rs_logo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" r="89"/>
          <a:stretch>
            <a:fillRect/>
          </a:stretch>
        </p:blipFill>
        <p:spPr>
          <a:xfrm>
            <a:off x="457200" y="394252"/>
            <a:ext cx="8229600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870" y="5512904"/>
            <a:ext cx="563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coe.lehigh.edu</a:t>
            </a:r>
            <a:r>
              <a:rPr lang="en-US" sz="3600" dirty="0"/>
              <a:t>/cars</a:t>
            </a:r>
          </a:p>
        </p:txBody>
      </p:sp>
    </p:spTree>
    <p:extLst>
      <p:ext uri="{BB962C8B-B14F-4D97-AF65-F5344CB8AC3E}">
        <p14:creationId xmlns:p14="http://schemas.microsoft.com/office/powerpoint/2010/main" val="3609072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Classroom Assessment Targets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21991"/>
            <a:ext cx="8229600" cy="5638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 smtClean="0">
                <a:ea typeface="Calibri" pitchFamily="-106" charset="0"/>
                <a:cs typeface="Times New Roman" pitchFamily="-106" charset="0"/>
              </a:rPr>
              <a:t>Classroom </a:t>
            </a:r>
            <a:r>
              <a:rPr lang="en-US" dirty="0">
                <a:ea typeface="Calibri" pitchFamily="-106" charset="0"/>
                <a:cs typeface="Times New Roman" pitchFamily="-106" charset="0"/>
              </a:rPr>
              <a:t>Structure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>
                <a:ea typeface="Calibri" pitchFamily="-106" charset="0"/>
                <a:cs typeface="Times New Roman" pitchFamily="-106" charset="0"/>
              </a:rPr>
              <a:t>Rules and routines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>
                <a:ea typeface="Calibri" pitchFamily="-106" charset="0"/>
                <a:cs typeface="Times New Roman" pitchFamily="-106" charset="0"/>
              </a:rPr>
              <a:t>Improving Teacher-Student Interactions</a:t>
            </a:r>
            <a:endParaRPr lang="en-US" dirty="0" smtClean="0">
              <a:ea typeface="Calibri" pitchFamily="-106" charset="0"/>
              <a:cs typeface="Times New Roman" pitchFamily="-106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 smtClean="0">
                <a:ea typeface="Calibri" pitchFamily="-106" charset="0"/>
                <a:cs typeface="Calibri" pitchFamily="-106" charset="0"/>
              </a:rPr>
              <a:t>Evidence</a:t>
            </a:r>
            <a:r>
              <a:rPr lang="en-US" dirty="0">
                <a:ea typeface="Calibri" pitchFamily="-106" charset="0"/>
                <a:cs typeface="Calibri" pitchFamily="-106" charset="0"/>
              </a:rPr>
              <a:t>-Based Academic Instruction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>
                <a:ea typeface="Calibri" pitchFamily="-106" charset="0"/>
                <a:cs typeface="Calibri" pitchFamily="-106" charset="0"/>
              </a:rPr>
              <a:t>Opportunities to Respond (OTR)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>
                <a:ea typeface="Calibri" pitchFamily="-106" charset="0"/>
                <a:cs typeface="Calibri" pitchFamily="-106" charset="0"/>
              </a:rPr>
              <a:t>Incorporating students’ choice and interests</a:t>
            </a:r>
            <a:endParaRPr lang="en-US" dirty="0" smtClean="0">
              <a:ea typeface="Calibri" pitchFamily="-106" charset="0"/>
              <a:cs typeface="Calibri" pitchFamily="-106" charset="0"/>
            </a:endParaRPr>
          </a:p>
          <a:p>
            <a:pPr lvl="1"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 smtClean="0">
                <a:ea typeface="Calibri" pitchFamily="-106" charset="0"/>
                <a:cs typeface="Calibri" pitchFamily="-106" charset="0"/>
              </a:rPr>
              <a:t>Accommodations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 smtClean="0"/>
              <a:t>Responding to problem behavior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Wingdings" charset="2"/>
              <a:buChar char="§"/>
              <a:tabLst>
                <a:tab pos="4445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Accommodations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Font typeface="Symbol" pitchFamily="-106" charset="2"/>
              <a:buChar char=""/>
              <a:tabLst>
                <a:tab pos="44450" algn="l"/>
              </a:tabLst>
            </a:pPr>
            <a:endParaRPr lang="en-US" dirty="0" smtClean="0">
              <a:ea typeface="Calibri" pitchFamily="-106" charset="0"/>
              <a:cs typeface="Calibri" pitchFamily="-106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 typeface="Symbol" pitchFamily="-106" charset="2"/>
              <a:buChar char=""/>
              <a:tabLst>
                <a:tab pos="44450" algn="l"/>
              </a:tabLst>
            </a:pPr>
            <a:endParaRPr lang="en-US" dirty="0">
              <a:ea typeface="Calibri" pitchFamily="-106" charset="0"/>
              <a:cs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Accommodations Guide Model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1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cs typeface="Times New Roman" charset="0"/>
              </a:rPr>
              <a:t>Evidence-Based Practices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Behavior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Environmental modifications and supports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Contingent positive performance based feedback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Self Management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Social Skill Instruction (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with maintenance and generalization strategies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41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Participant Description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Externalizing behaviors</a:t>
            </a:r>
          </a:p>
          <a:p>
            <a:endParaRPr lang="en-US" dirty="0" smtClean="0"/>
          </a:p>
          <a:p>
            <a:r>
              <a:rPr lang="en-US" dirty="0" smtClean="0"/>
              <a:t>Low academic abilities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academic functioning</a:t>
            </a:r>
          </a:p>
          <a:p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e</a:t>
            </a:r>
            <a:r>
              <a:rPr lang="en-US" dirty="0" smtClean="0"/>
              <a:t>ducation co-taught History class</a:t>
            </a:r>
          </a:p>
          <a:p>
            <a:endParaRPr lang="en-US" dirty="0" smtClean="0"/>
          </a:p>
          <a:p>
            <a:r>
              <a:rPr lang="en-US" dirty="0" smtClean="0"/>
              <a:t>Teacher selected </a:t>
            </a:r>
            <a:r>
              <a:rPr lang="en-US" dirty="0"/>
              <a:t>i</a:t>
            </a:r>
            <a:r>
              <a:rPr lang="en-US" dirty="0" smtClean="0"/>
              <a:t>nterventions (based on feasibility)</a:t>
            </a:r>
          </a:p>
          <a:p>
            <a:pPr lvl="1"/>
            <a:r>
              <a:rPr lang="en-US" dirty="0" smtClean="0"/>
              <a:t>Accommodations</a:t>
            </a:r>
          </a:p>
          <a:p>
            <a:pPr lvl="1"/>
            <a:r>
              <a:rPr lang="en-US" dirty="0" smtClean="0"/>
              <a:t>Positive Teacher/Student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Model Implementation</a:t>
            </a:r>
            <a:br>
              <a:rPr lang="en-US" sz="3600" b="1" dirty="0" smtClean="0"/>
            </a:br>
            <a:r>
              <a:rPr lang="en-US" sz="3600" b="1" dirty="0" smtClean="0"/>
              <a:t>Step #1: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Collect three samples of student work demonstrating frequent errors or low grades.</a:t>
            </a:r>
          </a:p>
          <a:p>
            <a:endParaRPr lang="en-US" dirty="0" smtClean="0"/>
          </a:p>
          <a:p>
            <a:r>
              <a:rPr lang="en-US" dirty="0" smtClean="0"/>
              <a:t>Identify accommodations provided in IEP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543" y="481013"/>
            <a:ext cx="4934696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0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008" y="457200"/>
            <a:ext cx="648391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9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162550" cy="619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7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Student IEP Accommodations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784"/>
            <a:ext cx="8229600" cy="49896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Testing:</a:t>
            </a:r>
          </a:p>
          <a:p>
            <a:pPr lvl="1"/>
            <a:r>
              <a:rPr lang="en-US" dirty="0" smtClean="0"/>
              <a:t>Alternative setting</a:t>
            </a:r>
          </a:p>
          <a:p>
            <a:pPr lvl="1"/>
            <a:r>
              <a:rPr lang="en-US" dirty="0" smtClean="0"/>
              <a:t>Extended time for completion</a:t>
            </a:r>
          </a:p>
          <a:p>
            <a:pPr lvl="1"/>
            <a:r>
              <a:rPr lang="en-US" dirty="0" smtClean="0"/>
              <a:t>Read test to student (if requested)</a:t>
            </a:r>
          </a:p>
          <a:p>
            <a:r>
              <a:rPr lang="en-US" dirty="0" smtClean="0"/>
              <a:t>Assignments and Instruction:</a:t>
            </a:r>
          </a:p>
          <a:p>
            <a:pPr lvl="1"/>
            <a:r>
              <a:rPr lang="en-US" dirty="0" smtClean="0"/>
              <a:t>Lower difficulty level-shorten </a:t>
            </a:r>
            <a:r>
              <a:rPr lang="en-US" dirty="0"/>
              <a:t>a</a:t>
            </a:r>
            <a:r>
              <a:rPr lang="en-US" dirty="0" smtClean="0"/>
              <a:t>ssignments</a:t>
            </a:r>
          </a:p>
          <a:p>
            <a:pPr lvl="1"/>
            <a:r>
              <a:rPr lang="en-US" dirty="0" smtClean="0"/>
              <a:t>Provided structured </a:t>
            </a:r>
            <a:r>
              <a:rPr lang="en-US" dirty="0"/>
              <a:t>t</a:t>
            </a:r>
            <a:r>
              <a:rPr lang="en-US" dirty="0" smtClean="0"/>
              <a:t>ime to organize materials</a:t>
            </a:r>
          </a:p>
          <a:p>
            <a:pPr lvl="1"/>
            <a:r>
              <a:rPr lang="en-US" dirty="0" smtClean="0"/>
              <a:t>Frequent reminders of rules</a:t>
            </a:r>
          </a:p>
          <a:p>
            <a:pPr lvl="1"/>
            <a:r>
              <a:rPr lang="en-US" dirty="0" smtClean="0"/>
              <a:t>Check often for understanding/review</a:t>
            </a:r>
          </a:p>
          <a:p>
            <a:pPr lvl="1"/>
            <a:r>
              <a:rPr lang="en-US" dirty="0" smtClean="0"/>
              <a:t>Extended time for oral </a:t>
            </a:r>
            <a:r>
              <a:rPr lang="en-US" dirty="0"/>
              <a:t>r</a:t>
            </a:r>
            <a:r>
              <a:rPr lang="en-US" dirty="0" smtClean="0"/>
              <a:t>esponses</a:t>
            </a:r>
          </a:p>
          <a:p>
            <a:pPr lvl="1"/>
            <a:r>
              <a:rPr lang="en-US" dirty="0" smtClean="0"/>
              <a:t>Extended time for written </a:t>
            </a:r>
            <a:r>
              <a:rPr lang="en-US" dirty="0"/>
              <a:t>r</a:t>
            </a:r>
            <a:r>
              <a:rPr lang="en-US" dirty="0" smtClean="0"/>
              <a:t>esponses</a:t>
            </a:r>
          </a:p>
          <a:p>
            <a:pPr lvl="1"/>
            <a:r>
              <a:rPr lang="en-US" dirty="0" smtClean="0"/>
              <a:t>Maintain assignment </a:t>
            </a:r>
            <a:r>
              <a:rPr lang="en-US" dirty="0"/>
              <a:t>n</a:t>
            </a:r>
            <a:r>
              <a:rPr lang="en-US" dirty="0" smtClean="0"/>
              <a:t>otebook</a:t>
            </a:r>
          </a:p>
          <a:p>
            <a:pPr lvl="1"/>
            <a:r>
              <a:rPr lang="en-US" dirty="0" smtClean="0"/>
              <a:t>Bathroom break first 5 mins. of class, unless emergency</a:t>
            </a:r>
          </a:p>
          <a:p>
            <a:pPr lvl="1"/>
            <a:r>
              <a:rPr lang="en-US" dirty="0" smtClean="0"/>
              <a:t>Use lined paper for written assignments</a:t>
            </a:r>
          </a:p>
          <a:p>
            <a:pPr lvl="1"/>
            <a:r>
              <a:rPr lang="en-US" dirty="0" smtClean="0"/>
              <a:t>Assist or provide </a:t>
            </a:r>
            <a:r>
              <a:rPr lang="en-US" dirty="0"/>
              <a:t>n</a:t>
            </a:r>
            <a:r>
              <a:rPr lang="en-US" dirty="0" smtClean="0"/>
              <a:t>otes and study </a:t>
            </a:r>
            <a:r>
              <a:rPr lang="en-US" dirty="0"/>
              <a:t>g</a:t>
            </a:r>
            <a:r>
              <a:rPr lang="en-US" dirty="0" smtClean="0"/>
              <a:t>uides</a:t>
            </a:r>
          </a:p>
          <a:p>
            <a:pPr lvl="1"/>
            <a:r>
              <a:rPr lang="en-US" dirty="0" smtClean="0"/>
              <a:t>Extended to create assignments (1 ½ weeks or as agreed upon w/ teacher)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#2: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general indicators of concern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Writing,  specifically difficulty </a:t>
            </a:r>
            <a:r>
              <a:rPr lang="en-US" dirty="0"/>
              <a:t>o</a:t>
            </a:r>
            <a:r>
              <a:rPr lang="en-US" dirty="0" smtClean="0"/>
              <a:t>rganizing </a:t>
            </a:r>
            <a:r>
              <a:rPr lang="en-US" dirty="0"/>
              <a:t>w</a:t>
            </a:r>
            <a:r>
              <a:rPr lang="en-US" dirty="0" smtClean="0"/>
              <a:t>riting</a:t>
            </a:r>
          </a:p>
          <a:p>
            <a:pPr lvl="2"/>
            <a:r>
              <a:rPr lang="en-US" dirty="0" smtClean="0"/>
              <a:t>“Couldn’t complete short answer”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Attention to detail</a:t>
            </a:r>
          </a:p>
          <a:p>
            <a:pPr lvl="2"/>
            <a:r>
              <a:rPr lang="en-US" dirty="0" smtClean="0"/>
              <a:t>“Chose wrong answers on multiple choice and selected obviously wrong answers”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Planning and time </a:t>
            </a:r>
            <a:r>
              <a:rPr lang="en-US" dirty="0"/>
              <a:t>m</a:t>
            </a:r>
            <a:r>
              <a:rPr lang="en-US" dirty="0" smtClean="0"/>
              <a:t>anagement</a:t>
            </a:r>
          </a:p>
          <a:p>
            <a:pPr lvl="2"/>
            <a:r>
              <a:rPr lang="en-US" dirty="0" smtClean="0"/>
              <a:t>“Ran out of time to complete the test even when given multiple class periods”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# 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accommodations matched to student’s needs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2200" dirty="0" smtClean="0"/>
              <a:t>Writing: Difficulty Organizing Writing</a:t>
            </a:r>
          </a:p>
          <a:p>
            <a:pPr lvl="2"/>
            <a:r>
              <a:rPr lang="en-US" sz="2000" b="1" dirty="0" smtClean="0"/>
              <a:t>Graphic Organizers</a:t>
            </a:r>
          </a:p>
          <a:p>
            <a:pPr lvl="1"/>
            <a:r>
              <a:rPr lang="en-US" sz="2200" dirty="0" smtClean="0"/>
              <a:t>Attention </a:t>
            </a:r>
            <a:r>
              <a:rPr lang="en-US" sz="2200" dirty="0"/>
              <a:t>to Detail</a:t>
            </a:r>
          </a:p>
          <a:p>
            <a:pPr lvl="2"/>
            <a:r>
              <a:rPr lang="en-US" sz="2000" b="1" dirty="0"/>
              <a:t>Assign a Peer Partner</a:t>
            </a:r>
          </a:p>
          <a:p>
            <a:pPr lvl="2"/>
            <a:r>
              <a:rPr lang="en-US" sz="2000" b="1" dirty="0"/>
              <a:t>Use Graphic Organizers</a:t>
            </a:r>
          </a:p>
          <a:p>
            <a:pPr lvl="2"/>
            <a:r>
              <a:rPr lang="en-US" sz="2000" b="1" dirty="0"/>
              <a:t>Chunk Large Assignments into Smaller </a:t>
            </a:r>
            <a:r>
              <a:rPr lang="en-US" sz="2000" b="1" dirty="0" smtClean="0"/>
              <a:t>Tasks</a:t>
            </a:r>
          </a:p>
          <a:p>
            <a:pPr lvl="1"/>
            <a:r>
              <a:rPr lang="en-US" sz="2200" dirty="0" smtClean="0"/>
              <a:t>Planning </a:t>
            </a:r>
            <a:r>
              <a:rPr lang="en-US" sz="2200" dirty="0"/>
              <a:t>and Time Management</a:t>
            </a:r>
          </a:p>
          <a:p>
            <a:pPr lvl="2"/>
            <a:r>
              <a:rPr lang="en-US" sz="2000" b="1" dirty="0"/>
              <a:t>Chunk Large Assignments into Smaller Tasks</a:t>
            </a:r>
          </a:p>
          <a:p>
            <a:pPr lvl="2"/>
            <a:r>
              <a:rPr lang="en-US" sz="2000" b="1" dirty="0"/>
              <a:t>Graphic Organizers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# 4: </a:t>
            </a:r>
            <a:r>
              <a:rPr lang="en-US" sz="3100" dirty="0" smtClean="0">
                <a:solidFill>
                  <a:schemeClr val="tx1"/>
                </a:solidFill>
              </a:rPr>
              <a:t>Coordinate accommodations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00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Model  Accommodations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Writing: Difficulty Organizing Writing</a:t>
            </a:r>
          </a:p>
          <a:p>
            <a:pPr lvl="1"/>
            <a:r>
              <a:rPr lang="en-US" dirty="0" smtClean="0"/>
              <a:t>Graphic Organizers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Attention to Detail</a:t>
            </a:r>
          </a:p>
          <a:p>
            <a:pPr lvl="1"/>
            <a:r>
              <a:rPr lang="en-US" dirty="0" smtClean="0"/>
              <a:t>Assign a Peer Partner</a:t>
            </a:r>
          </a:p>
          <a:p>
            <a:pPr lvl="1"/>
            <a:r>
              <a:rPr lang="en-US" dirty="0" smtClean="0"/>
              <a:t>Use Graphic Organizers</a:t>
            </a:r>
          </a:p>
          <a:p>
            <a:pPr lvl="1"/>
            <a:r>
              <a:rPr lang="en-US" dirty="0" smtClean="0"/>
              <a:t>Chunk Large Assignments into Smaller Tasks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Planning and Time Management</a:t>
            </a:r>
          </a:p>
          <a:p>
            <a:pPr lvl="1"/>
            <a:r>
              <a:rPr lang="en-US" dirty="0" smtClean="0"/>
              <a:t>Chunk Large Assignments into Smaller Tasks</a:t>
            </a:r>
          </a:p>
          <a:p>
            <a:pPr lvl="1"/>
            <a:r>
              <a:rPr lang="en-US" dirty="0" smtClean="0"/>
              <a:t>Graphic Organizers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50200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IEP Accommodations</a:t>
            </a:r>
          </a:p>
          <a:p>
            <a:r>
              <a:rPr lang="en-US" dirty="0" smtClean="0"/>
              <a:t>Testing-</a:t>
            </a:r>
          </a:p>
          <a:p>
            <a:pPr lvl="1"/>
            <a:r>
              <a:rPr lang="en-US" dirty="0" smtClean="0"/>
              <a:t>Alternative Setting</a:t>
            </a:r>
          </a:p>
          <a:p>
            <a:pPr lvl="1"/>
            <a:r>
              <a:rPr lang="en-US" dirty="0" smtClean="0"/>
              <a:t>Extended time for completion</a:t>
            </a:r>
          </a:p>
          <a:p>
            <a:pPr lvl="1"/>
            <a:r>
              <a:rPr lang="en-US" dirty="0" smtClean="0"/>
              <a:t>Read test to student (if requested)</a:t>
            </a:r>
          </a:p>
          <a:p>
            <a:r>
              <a:rPr lang="en-US" dirty="0" smtClean="0"/>
              <a:t>Assignments and Instruction-</a:t>
            </a:r>
          </a:p>
          <a:p>
            <a:pPr lvl="1"/>
            <a:r>
              <a:rPr lang="en-US" dirty="0" smtClean="0"/>
              <a:t>Lower Difficulty Level-Shorten Assignments</a:t>
            </a:r>
          </a:p>
          <a:p>
            <a:pPr lvl="1"/>
            <a:r>
              <a:rPr lang="en-US" dirty="0" smtClean="0"/>
              <a:t>Provided Structured Time to Organize Materials</a:t>
            </a:r>
          </a:p>
          <a:p>
            <a:pPr lvl="1"/>
            <a:r>
              <a:rPr lang="en-US" dirty="0" smtClean="0"/>
              <a:t>Frequent Reminders of Rules</a:t>
            </a:r>
          </a:p>
          <a:p>
            <a:pPr lvl="1"/>
            <a:r>
              <a:rPr lang="en-US" dirty="0" smtClean="0"/>
              <a:t>Check often for understanding/review</a:t>
            </a:r>
          </a:p>
          <a:p>
            <a:pPr lvl="1"/>
            <a:r>
              <a:rPr lang="en-US" dirty="0" smtClean="0"/>
              <a:t>Extended time for Oral Responses</a:t>
            </a:r>
          </a:p>
          <a:p>
            <a:pPr lvl="1"/>
            <a:r>
              <a:rPr lang="en-US" dirty="0" smtClean="0"/>
              <a:t>Extended time for Written Responses</a:t>
            </a:r>
          </a:p>
          <a:p>
            <a:pPr lvl="1"/>
            <a:r>
              <a:rPr lang="en-US" dirty="0" smtClean="0"/>
              <a:t>Maintain Assignment Notebook</a:t>
            </a:r>
          </a:p>
          <a:p>
            <a:pPr lvl="1"/>
            <a:r>
              <a:rPr lang="en-US" dirty="0" smtClean="0"/>
              <a:t>Bathroom Break first 5 mins. Of class, unless emergency</a:t>
            </a:r>
          </a:p>
          <a:p>
            <a:pPr lvl="1"/>
            <a:r>
              <a:rPr lang="en-US" dirty="0" smtClean="0"/>
              <a:t>Use lined paper for written assignments</a:t>
            </a:r>
          </a:p>
          <a:p>
            <a:pPr lvl="1"/>
            <a:r>
              <a:rPr lang="en-US" dirty="0" smtClean="0"/>
              <a:t>Assist or Provide Notes and Study Guides</a:t>
            </a:r>
          </a:p>
          <a:p>
            <a:pPr lvl="1"/>
            <a:r>
              <a:rPr lang="en-US" dirty="0" smtClean="0"/>
              <a:t>Extended to create assignments (1 ½ weeks or as agreed upon w/ Teacher)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#5: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Meet with the student for input and preferences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 agreed with teachers concerns.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 agreed to all suggested accommodations.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 requested:</a:t>
            </a:r>
          </a:p>
          <a:p>
            <a:pPr lvl="2"/>
            <a:r>
              <a:rPr lang="en-US" dirty="0" smtClean="0"/>
              <a:t>A different seat with less distractions during independent work.</a:t>
            </a:r>
          </a:p>
          <a:p>
            <a:pPr lvl="2"/>
            <a:r>
              <a:rPr lang="en-US" dirty="0" smtClean="0"/>
              <a:t>Materials if he forgot to bring them.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cs typeface="Times New Roman" charset="0"/>
              </a:rPr>
              <a:t>Evidence-Based Practices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Related </a:t>
            </a:r>
            <a:r>
              <a:rPr lang="en-US" dirty="0" smtClean="0">
                <a:latin typeface="Arial" charset="0"/>
              </a:rPr>
              <a:t>Supports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Comprehensive case management 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Integrated systems 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Family </a:t>
            </a:r>
            <a:r>
              <a:rPr lang="en-US" dirty="0">
                <a:latin typeface="Arial" charset="0"/>
                <a:ea typeface="ＭＳ Ｐゴシック" charset="0"/>
              </a:rPr>
              <a:t>supports/ parent training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Step #6: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List accommodations to be implemented and evaluated.</a:t>
            </a:r>
          </a:p>
          <a:p>
            <a:r>
              <a:rPr lang="en-US" dirty="0" smtClean="0"/>
              <a:t>Prioritize</a:t>
            </a:r>
          </a:p>
          <a:p>
            <a:r>
              <a:rPr lang="en-US" dirty="0" smtClean="0"/>
              <a:t>Determine instruction or testing</a:t>
            </a:r>
          </a:p>
          <a:p>
            <a:r>
              <a:rPr lang="en-US" dirty="0" smtClean="0"/>
              <a:t>Define and describe conditions:</a:t>
            </a:r>
          </a:p>
          <a:p>
            <a:pPr lvl="1">
              <a:buNone/>
            </a:pPr>
            <a:r>
              <a:rPr lang="en-US" dirty="0" smtClean="0"/>
              <a:t>1) Use graphic </a:t>
            </a:r>
            <a:r>
              <a:rPr lang="en-US" dirty="0"/>
              <a:t>o</a:t>
            </a:r>
            <a:r>
              <a:rPr lang="en-US" dirty="0" smtClean="0"/>
              <a:t>rganizers (I/T) </a:t>
            </a:r>
            <a:r>
              <a:rPr lang="en-US" sz="1400" dirty="0" smtClean="0"/>
              <a:t>All in class work, Teacher-created or pre-made organizers.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1) Change seat to reduce </a:t>
            </a:r>
            <a:r>
              <a:rPr lang="en-US" dirty="0"/>
              <a:t>d</a:t>
            </a:r>
            <a:r>
              <a:rPr lang="en-US" dirty="0" smtClean="0"/>
              <a:t>istractions (I/T) </a:t>
            </a:r>
            <a:r>
              <a:rPr lang="en-US" sz="1400" dirty="0" smtClean="0"/>
              <a:t>Student and teacher will meet to discuss alternative seat, can be changed if student does demonstrate classroom expectations.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1) Materials be given to student if forgotten (e.g. pencil) (I/T) </a:t>
            </a:r>
            <a:r>
              <a:rPr lang="en-US" sz="1400" dirty="0" smtClean="0"/>
              <a:t>Student must request material at the start of the class and give teacher collateral for the return of material at the end of the class period.</a:t>
            </a:r>
          </a:p>
          <a:p>
            <a:pPr lvl="1">
              <a:buNone/>
            </a:pPr>
            <a:r>
              <a:rPr lang="en-US" dirty="0"/>
              <a:t>2) Assign a peer partner (I) </a:t>
            </a:r>
            <a:r>
              <a:rPr lang="en-US" sz="1400" dirty="0"/>
              <a:t>All in-class work with a teacher chosen partner.</a:t>
            </a:r>
          </a:p>
          <a:p>
            <a:pPr lvl="1">
              <a:buNone/>
            </a:pPr>
            <a:r>
              <a:rPr lang="en-US" dirty="0"/>
              <a:t>3) Chunk large assignments into smaller tasks (I) </a:t>
            </a:r>
            <a:r>
              <a:rPr lang="en-US" sz="1400" dirty="0"/>
              <a:t>All in class assignments spanning multiple class periods with a teacher-created checklist of completed tasks.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3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#7: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Teach the accommodations</a:t>
            </a:r>
          </a:p>
          <a:p>
            <a:pPr lvl="1"/>
            <a:r>
              <a:rPr lang="en-US" dirty="0" smtClean="0"/>
              <a:t>Assign a peer </a:t>
            </a:r>
            <a:r>
              <a:rPr lang="en-US" dirty="0"/>
              <a:t>p</a:t>
            </a:r>
            <a:r>
              <a:rPr lang="en-US" dirty="0" smtClean="0"/>
              <a:t>artner</a:t>
            </a:r>
          </a:p>
          <a:p>
            <a:pPr lvl="2"/>
            <a:r>
              <a:rPr lang="en-US" dirty="0" smtClean="0"/>
              <a:t>What are the appropriate behaviors of working with a peer?</a:t>
            </a:r>
          </a:p>
          <a:p>
            <a:pPr lvl="2"/>
            <a:r>
              <a:rPr lang="en-US" dirty="0" smtClean="0"/>
              <a:t>What noise level can you work with a peer?</a:t>
            </a:r>
          </a:p>
          <a:p>
            <a:pPr lvl="2"/>
            <a:r>
              <a:rPr lang="en-US" dirty="0" smtClean="0"/>
              <a:t>What does helping vs. doing look like?</a:t>
            </a:r>
          </a:p>
          <a:p>
            <a:pPr lvl="1"/>
            <a:r>
              <a:rPr lang="en-US" dirty="0" smtClean="0"/>
              <a:t>Use graphic </a:t>
            </a:r>
            <a:r>
              <a:rPr lang="en-US" dirty="0"/>
              <a:t>o</a:t>
            </a:r>
            <a:r>
              <a:rPr lang="en-US" dirty="0" smtClean="0"/>
              <a:t>rganizers</a:t>
            </a:r>
          </a:p>
          <a:p>
            <a:pPr lvl="2"/>
            <a:r>
              <a:rPr lang="en-US" dirty="0" smtClean="0"/>
              <a:t>How do I use graphic organizers (5 paragraph outline, flow chart, venn diagram, checklist, etc.)?</a:t>
            </a:r>
          </a:p>
          <a:p>
            <a:pPr lvl="1"/>
            <a:r>
              <a:rPr lang="en-US" dirty="0" smtClean="0"/>
              <a:t>Chunk large </a:t>
            </a:r>
            <a:r>
              <a:rPr lang="en-US" dirty="0"/>
              <a:t>a</a:t>
            </a:r>
            <a:r>
              <a:rPr lang="en-US" dirty="0" smtClean="0"/>
              <a:t>ssignments into smaller </a:t>
            </a:r>
            <a:r>
              <a:rPr lang="en-US" dirty="0"/>
              <a:t>t</a:t>
            </a:r>
            <a:r>
              <a:rPr lang="en-US" dirty="0" smtClean="0"/>
              <a:t>asks</a:t>
            </a:r>
          </a:p>
          <a:p>
            <a:pPr lvl="2"/>
            <a:r>
              <a:rPr lang="en-US" dirty="0" smtClean="0"/>
              <a:t>How do I use a checklist?</a:t>
            </a:r>
          </a:p>
          <a:p>
            <a:pPr lvl="2"/>
            <a:r>
              <a:rPr lang="en-US" dirty="0" smtClean="0"/>
              <a:t>How do I manage my time?</a:t>
            </a:r>
          </a:p>
          <a:p>
            <a:pPr lvl="1"/>
            <a:r>
              <a:rPr lang="en-US" dirty="0" smtClean="0"/>
              <a:t>Change seat to reduce </a:t>
            </a:r>
            <a:r>
              <a:rPr lang="en-US" dirty="0"/>
              <a:t>d</a:t>
            </a:r>
            <a:r>
              <a:rPr lang="en-US" dirty="0" smtClean="0"/>
              <a:t>istractions</a:t>
            </a:r>
          </a:p>
          <a:p>
            <a:pPr lvl="2"/>
            <a:r>
              <a:rPr lang="en-US" dirty="0" smtClean="0"/>
              <a:t>How do I transition?</a:t>
            </a:r>
          </a:p>
          <a:p>
            <a:pPr lvl="2"/>
            <a:r>
              <a:rPr lang="en-US" dirty="0" smtClean="0"/>
              <a:t>When is it appropriate to move?</a:t>
            </a:r>
          </a:p>
          <a:p>
            <a:pPr lvl="1"/>
            <a:r>
              <a:rPr lang="en-US" dirty="0" smtClean="0"/>
              <a:t>Materials given to student if forgotten (e.g. pencil)</a:t>
            </a:r>
          </a:p>
          <a:p>
            <a:pPr lvl="2"/>
            <a:r>
              <a:rPr lang="en-US" dirty="0" smtClean="0"/>
              <a:t>How do I know what materials I need?</a:t>
            </a:r>
          </a:p>
          <a:p>
            <a:pPr lvl="2"/>
            <a:r>
              <a:rPr lang="en-US" dirty="0" smtClean="0"/>
              <a:t>What is appropriate collateral?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#8: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at least three samples of student work/tests to determine if there is a change in the performance trend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Class Grade Increased from a 24% to a 77%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Highest class grade he had received since beginning high school!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&amp;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common accommodations used in your school or district?</a:t>
            </a:r>
          </a:p>
          <a:p>
            <a:r>
              <a:rPr lang="en-US" dirty="0" smtClean="0"/>
              <a:t>Is there a system in place to determine appropriate accommodations &amp; technical assistance available for teacher implementation?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Function-Based Logic: Guiding Individual Behavior Plans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88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Functional Behavioral Assessment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772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dirty="0"/>
              <a:t>“A process for gathering information used to maximize the effectiveness and efficiency of behavioral support”  </a:t>
            </a:r>
            <a:r>
              <a:rPr lang="en-US" sz="2400" dirty="0"/>
              <a:t>(O’Neil et al</a:t>
            </a:r>
            <a:r>
              <a:rPr lang="en-US" sz="2400" dirty="0" smtClean="0"/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71162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Conduct a Functional Behavioral Assessment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0"/>
            <a:ext cx="65770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157679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 Key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14625"/>
            <a:ext cx="7772400" cy="3381375"/>
          </a:xfrm>
        </p:spPr>
        <p:txBody>
          <a:bodyPr/>
          <a:lstStyle/>
          <a:p>
            <a:pPr>
              <a:buFontTx/>
              <a:buNone/>
            </a:pPr>
            <a:r>
              <a:rPr lang="en-US" sz="4700" i="1">
                <a:solidFill>
                  <a:srgbClr val="FF0000"/>
                </a:solidFill>
              </a:rPr>
              <a:t>Behavior</a:t>
            </a:r>
            <a:r>
              <a:rPr lang="en-US" sz="4700" i="1"/>
              <a:t> is functionally related to the </a:t>
            </a:r>
            <a:r>
              <a:rPr lang="en-US" sz="4700" i="1">
                <a:solidFill>
                  <a:srgbClr val="FE0F1B"/>
                </a:solidFill>
              </a:rPr>
              <a:t>teaching environment</a:t>
            </a:r>
            <a:endParaRPr lang="en-US" sz="4700" i="1">
              <a:solidFill>
                <a:srgbClr val="DC3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58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Focus on observable behavior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Label free approach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Acknowledgement of other factors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Instructional approach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Emphasis on understanding the </a:t>
            </a:r>
            <a:r>
              <a:rPr lang="en-US" u="sng" dirty="0">
                <a:latin typeface="Times New Roman" charset="0"/>
                <a:ea typeface="Times New Roman" charset="0"/>
                <a:cs typeface="Times New Roman" charset="0"/>
              </a:rPr>
              <a:t>principles of behavior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not specific forms or “cook book”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strategies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Rule out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other explanations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Move from personal experience with “discipline”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192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151" y="868497"/>
            <a:ext cx="2469433" cy="31213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Connections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Mental Health and Community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Agencies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Int fram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11">
            <a:off x="3506438" y="510810"/>
            <a:ext cx="4590222" cy="573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150" y="4307390"/>
            <a:ext cx="1972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www.pbis.org</a:t>
            </a:r>
            <a:r>
              <a:rPr lang="en-US" i="1" dirty="0"/>
              <a:t>/school/school-mental-health/interconnected-systems</a:t>
            </a:r>
          </a:p>
        </p:txBody>
      </p:sp>
    </p:spTree>
    <p:extLst>
      <p:ext uri="{BB962C8B-B14F-4D97-AF65-F5344CB8AC3E}">
        <p14:creationId xmlns:p14="http://schemas.microsoft.com/office/powerpoint/2010/main" val="20738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1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>
                <a:latin typeface="Times New Roman" pitchFamily="-106" charset="0"/>
              </a:rPr>
              <a:t>Moving beyond the form of behavior...</a:t>
            </a:r>
            <a:endParaRPr lang="en-US" dirty="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68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>
                <a:latin typeface="Times New Roman" pitchFamily="-106" charset="0"/>
              </a:rPr>
              <a:t>The Basics</a:t>
            </a:r>
            <a:endParaRPr lang="en-US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114800"/>
          </a:xfrm>
          <a:noFill/>
        </p:spPr>
        <p:txBody>
          <a:bodyPr lIns="90487" tIns="44450" rIns="90487" bIns="44450"/>
          <a:lstStyle/>
          <a:p>
            <a:pPr eaLnBrk="1" hangingPunct="1">
              <a:buFontTx/>
              <a:buNone/>
            </a:pPr>
            <a:r>
              <a:rPr lang="en-US" sz="4000" i="1">
                <a:latin typeface="Times New Roman" pitchFamily="-106" charset="0"/>
              </a:rPr>
              <a:t>Behavior is learned</a:t>
            </a:r>
            <a:endParaRPr lang="en-US" sz="4000">
              <a:latin typeface="Times New Roman" pitchFamily="-106" charset="0"/>
            </a:endParaRPr>
          </a:p>
          <a:p>
            <a:pPr eaLnBrk="1" hangingPunct="1"/>
            <a:r>
              <a:rPr lang="en-US" sz="4000">
                <a:latin typeface="Times New Roman" pitchFamily="-106" charset="0"/>
              </a:rPr>
              <a:t>Do not assume children know </a:t>
            </a:r>
            <a:r>
              <a:rPr lang="en-US" sz="4000" u="sng">
                <a:latin typeface="Times New Roman" pitchFamily="-106" charset="0"/>
              </a:rPr>
              <a:t>your</a:t>
            </a:r>
            <a:r>
              <a:rPr lang="en-US" sz="4000">
                <a:latin typeface="Times New Roman" pitchFamily="-106" charset="0"/>
              </a:rPr>
              <a:t> rules, expectations, or social skills</a:t>
            </a:r>
          </a:p>
          <a:p>
            <a:pPr eaLnBrk="1" hangingPunct="1"/>
            <a:r>
              <a:rPr lang="en-US" sz="4000">
                <a:latin typeface="Times New Roman" pitchFamily="-106" charset="0"/>
              </a:rPr>
              <a:t>Every social interaction you have with a child teaches him/her something</a:t>
            </a:r>
          </a:p>
        </p:txBody>
      </p:sp>
    </p:spTree>
    <p:extLst>
      <p:ext uri="{BB962C8B-B14F-4D97-AF65-F5344CB8AC3E}">
        <p14:creationId xmlns:p14="http://schemas.microsoft.com/office/powerpoint/2010/main" val="189002487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00200"/>
            <a:ext cx="6677025" cy="310356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0131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1782763"/>
            <a:ext cx="6502400" cy="3302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54629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Function-based Logic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  <a:noFill/>
        </p:spPr>
        <p:txBody>
          <a:bodyPr lIns="90487" tIns="44450" rIns="90487" bIns="44450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Children </a:t>
            </a:r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engage in behavior(s) to "</a:t>
            </a:r>
            <a:r>
              <a:rPr lang="en-US" sz="4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get</a:t>
            </a:r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" what they find reinforcing or to "</a:t>
            </a:r>
            <a:r>
              <a:rPr lang="en-US" sz="4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avoid</a:t>
            </a:r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" what they find </a:t>
            </a: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aversive</a:t>
            </a: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335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Functional Assessment</a:t>
            </a:r>
            <a:r>
              <a:rPr lang="en-US" sz="4000">
                <a:solidFill>
                  <a:schemeClr val="tx1"/>
                </a:solidFill>
                <a:latin typeface="Times New Roman" pitchFamily="-106" charset="0"/>
              </a:rPr>
              <a:t> 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600200"/>
            <a:ext cx="7132637" cy="4365625"/>
          </a:xfrm>
          <a:noFill/>
        </p:spPr>
        <p:txBody>
          <a:bodyPr lIns="90487" tIns="44450" rIns="90487" bIns="44450"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600" u="sng" dirty="0">
                <a:solidFill>
                  <a:srgbClr val="0000FF"/>
                </a:solidFill>
                <a:latin typeface="Times New Roman" pitchFamily="-106" charset="0"/>
              </a:rPr>
              <a:t>Pre-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-106" charset="0"/>
              </a:rPr>
              <a:t>Assessment/Indirect</a:t>
            </a:r>
            <a:endParaRPr lang="en-US" sz="3600" dirty="0" smtClean="0">
              <a:solidFill>
                <a:srgbClr val="0000FF"/>
              </a:solidFill>
              <a:latin typeface="Times New Roman" pitchFamily="-106" charset="0"/>
            </a:endParaRP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Interviews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Rating Scales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Student Guided</a:t>
            </a:r>
          </a:p>
          <a:p>
            <a:pPr eaLnBrk="1" hangingPunct="1">
              <a:buFontTx/>
              <a:buNone/>
            </a:pPr>
            <a:r>
              <a:rPr lang="en-US" sz="3600" u="sng" dirty="0">
                <a:solidFill>
                  <a:srgbClr val="0000FF"/>
                </a:solidFill>
                <a:latin typeface="Times New Roman" pitchFamily="-106" charset="0"/>
              </a:rPr>
              <a:t>Direct Observation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A-B-C </a:t>
            </a:r>
          </a:p>
          <a:p>
            <a:pPr eaLnBrk="1" hangingPunct="1"/>
            <a:r>
              <a:rPr lang="en-US" sz="3600" dirty="0">
                <a:latin typeface="Times New Roman" pitchFamily="-106" charset="0"/>
              </a:rPr>
              <a:t>Checklists</a:t>
            </a:r>
          </a:p>
        </p:txBody>
      </p:sp>
    </p:spTree>
    <p:extLst>
      <p:ext uri="{BB962C8B-B14F-4D97-AF65-F5344CB8AC3E}">
        <p14:creationId xmlns:p14="http://schemas.microsoft.com/office/powerpoint/2010/main" val="91792389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itchFamily="-106" charset="0"/>
              </a:rPr>
              <a:t>Hypothesis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pitchFamily="-106" charset="0"/>
              </a:rPr>
              <a:t>When this occurs….</a:t>
            </a:r>
          </a:p>
          <a:p>
            <a:pPr eaLnBrk="1" hangingPunct="1"/>
            <a:endParaRPr lang="en-US" sz="4000">
              <a:latin typeface="Times New Roman" pitchFamily="-106" charset="0"/>
            </a:endParaRPr>
          </a:p>
          <a:p>
            <a:pPr eaLnBrk="1" hangingPunct="1"/>
            <a:r>
              <a:rPr lang="en-US" sz="4000">
                <a:latin typeface="Times New Roman" pitchFamily="-106" charset="0"/>
              </a:rPr>
              <a:t>The student does….</a:t>
            </a:r>
          </a:p>
          <a:p>
            <a:pPr eaLnBrk="1" hangingPunct="1"/>
            <a:endParaRPr lang="en-US" sz="4000">
              <a:latin typeface="Times New Roman" pitchFamily="-106" charset="0"/>
            </a:endParaRPr>
          </a:p>
          <a:p>
            <a:pPr eaLnBrk="1" hangingPunct="1"/>
            <a:r>
              <a:rPr lang="en-US" sz="4000">
                <a:latin typeface="Times New Roman" pitchFamily="-106" charset="0"/>
              </a:rPr>
              <a:t>To get/avoid...</a:t>
            </a:r>
          </a:p>
        </p:txBody>
      </p:sp>
    </p:spTree>
    <p:extLst>
      <p:ext uri="{BB962C8B-B14F-4D97-AF65-F5344CB8AC3E}">
        <p14:creationId xmlns:p14="http://schemas.microsoft.com/office/powerpoint/2010/main" val="203514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t"/>
          <a:lstStyle/>
          <a:p>
            <a:pPr eaLnBrk="1" hangingPunct="1"/>
            <a:r>
              <a:rPr lang="en-US" sz="4000" dirty="0">
                <a:latin typeface="Times New Roman" pitchFamily="-106" charset="0"/>
              </a:rPr>
              <a:t>Functional-Based Interventions </a:t>
            </a:r>
            <a:r>
              <a:rPr lang="en-US" sz="4000" dirty="0" smtClean="0">
                <a:latin typeface="Times New Roman" pitchFamily="-106" charset="0"/>
              </a:rPr>
              <a:t>(BIP)</a:t>
            </a:r>
            <a:endParaRPr lang="en-US" sz="4000" dirty="0">
              <a:solidFill>
                <a:schemeClr val="tx1"/>
              </a:solidFill>
              <a:latin typeface="Times New Roman" pitchFamily="-106" charset="0"/>
            </a:endParaRP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684300"/>
            <a:ext cx="7772400" cy="4406938"/>
          </a:xfrm>
          <a:noFill/>
        </p:spPr>
        <p:txBody>
          <a:bodyPr lIns="90487" tIns="44450" rIns="90487" bIns="44450"/>
          <a:lstStyle/>
          <a:p>
            <a:pPr eaLnBrk="1" hangingPunct="1">
              <a:buClr>
                <a:schemeClr val="tx1"/>
              </a:buClr>
              <a:buSzPct val="50000"/>
              <a:buFont typeface="Wingdings" charset="2"/>
              <a:buChar char="ü"/>
            </a:pPr>
            <a:r>
              <a:rPr lang="en-US" sz="3600" dirty="0">
                <a:latin typeface="Times New Roman" pitchFamily="-106" charset="0"/>
              </a:rPr>
              <a:t>Teach replacement </a:t>
            </a:r>
            <a:r>
              <a:rPr lang="en-US" sz="3600" dirty="0" smtClean="0">
                <a:latin typeface="Times New Roman" pitchFamily="-106" charset="0"/>
              </a:rPr>
              <a:t>behavior(s</a:t>
            </a:r>
            <a:r>
              <a:rPr lang="en-US" sz="3600" dirty="0">
                <a:latin typeface="Times New Roman" pitchFamily="-106" charset="0"/>
              </a:rPr>
              <a:t>) that result in same/similar outcome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ü"/>
            </a:pPr>
            <a:r>
              <a:rPr lang="en-US" sz="3600" dirty="0">
                <a:latin typeface="Times New Roman" pitchFamily="-106" charset="0"/>
              </a:rPr>
              <a:t>Replacement behavior should be more efficient than problem behavior</a:t>
            </a:r>
          </a:p>
          <a:p>
            <a:pPr eaLnBrk="1" hangingPunct="1">
              <a:buClr>
                <a:srgbClr val="FF3300"/>
              </a:buClr>
              <a:buSzPct val="75000"/>
              <a:buFont typeface="Wingdings" pitchFamily="-106" charset="2"/>
              <a:buChar char="v"/>
            </a:pPr>
            <a:r>
              <a:rPr lang="en-US" sz="3600" dirty="0" smtClean="0">
                <a:latin typeface="Times New Roman" pitchFamily="-106" charset="0"/>
              </a:rPr>
              <a:t>Environment </a:t>
            </a:r>
            <a:r>
              <a:rPr lang="en-US" sz="3600" dirty="0">
                <a:latin typeface="Times New Roman" pitchFamily="-106" charset="0"/>
              </a:rPr>
              <a:t>should not allow problem behavior to result in previous </a:t>
            </a:r>
            <a:r>
              <a:rPr lang="en-US" sz="3600" dirty="0" smtClean="0">
                <a:latin typeface="Times New Roman" pitchFamily="-106" charset="0"/>
              </a:rPr>
              <a:t>outcomes</a:t>
            </a:r>
            <a:endParaRPr lang="en-US" sz="3600" dirty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2881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1838325"/>
            <a:ext cx="1841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dirty="0">
                <a:latin typeface="Palatino" charset="0"/>
                <a:cs typeface="Times New Roman" charset="0"/>
              </a:rPr>
              <a:t/>
            </a:r>
            <a:br>
              <a:rPr lang="en-US" sz="1200" dirty="0">
                <a:latin typeface="Palatino" charset="0"/>
                <a:cs typeface="Times New Roman" charset="0"/>
              </a:rPr>
            </a:br>
            <a:endParaRPr lang="en-US" sz="1100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graphicFrame>
        <p:nvGraphicFramePr>
          <p:cNvPr id="437252" name="Group 4"/>
          <p:cNvGraphicFramePr>
            <a:graphicFrameLocks noGrp="1"/>
          </p:cNvGraphicFramePr>
          <p:nvPr/>
        </p:nvGraphicFramePr>
        <p:xfrm>
          <a:off x="914400" y="3636963"/>
          <a:ext cx="7696200" cy="3221037"/>
        </p:xfrm>
        <a:graphic>
          <a:graphicData uri="http://schemas.openxmlformats.org/drawingml/2006/table">
            <a:tbl>
              <a:tblPr/>
              <a:tblGrid>
                <a:gridCol w="909638"/>
                <a:gridCol w="1697037"/>
                <a:gridCol w="3184525"/>
                <a:gridCol w="1905000"/>
              </a:tblGrid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ＭＳ Ｐゴシック" charset="0"/>
                          <a:cs typeface="Times New Roman" charset="0"/>
                        </a:rPr>
                        <a:t>Setting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ＭＳ Ｐゴシック" charset="0"/>
                          <a:cs typeface="Times New Roman" charset="0"/>
                        </a:rPr>
                        <a:t>Events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ＭＳ Ｐゴシック" charset="0"/>
                          <a:cs typeface="Times New Roman" charset="0"/>
                        </a:rPr>
                        <a:t>Predictors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ＭＳ Ｐゴシック" charset="0"/>
                          <a:cs typeface="Times New Roman" charset="0"/>
                        </a:rPr>
                        <a:t>Behavior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ＭＳ Ｐゴシック" charset="0"/>
                          <a:cs typeface="Times New Roman" charset="0"/>
                        </a:rPr>
                        <a:t>Consequences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 Playground monitor debriefs student prior to coming into building.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 Change seating arrangement during reading class.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 Pre-correct class RE rules of cooperative groups.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 Set up cooperative peer groups.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 Identify appropriate peers and teach cooperative strategies.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 Teach rules and skills of cooperative groups to target student.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 Role play cooperative learning with peers and target student.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 Monitor progress (momentary time sampling)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 Verbal praise when on-task (VI 3 minutes).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 Error correction for off-task.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Times New Roman" charset="0"/>
                        </a:rPr>
                        <a:t>• Free time with peers for meeting established daily criteria.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64" name="Rectangle 21"/>
          <p:cNvSpPr>
            <a:spLocks noChangeArrowheads="1"/>
          </p:cNvSpPr>
          <p:nvPr/>
        </p:nvSpPr>
        <p:spPr bwMode="auto">
          <a:xfrm>
            <a:off x="0" y="575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8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1" charset="-128"/>
                <a:cs typeface="ＭＳ Ｐゴシック" pitchFamily="31" charset="-128"/>
              </a:rPr>
              <a:t>For More Information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i="1" dirty="0" smtClean="0">
                <a:ea typeface="ＭＳ Ｐゴシック" pitchFamily="31" charset="-128"/>
                <a:cs typeface="ＭＳ Ｐゴシック" pitchFamily="31" charset="-128"/>
              </a:rPr>
              <a:t>OSEP Center for Positive Behavioral Interventions and Supports</a:t>
            </a: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dirty="0" smtClean="0">
                <a:solidFill>
                  <a:srgbClr val="0000FF"/>
                </a:solidFill>
                <a:ea typeface="ＭＳ Ｐゴシック" pitchFamily="31" charset="-128"/>
                <a:cs typeface="ＭＳ Ｐゴシック" pitchFamily="31" charset="-128"/>
              </a:rPr>
              <a:t>pbis.org</a:t>
            </a: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i="1" dirty="0" smtClean="0">
                <a:ea typeface="ＭＳ Ｐゴシック" pitchFamily="31" charset="-128"/>
                <a:cs typeface="ＭＳ Ｐゴシック" pitchFamily="31" charset="-128"/>
              </a:rPr>
              <a:t>Missouri School-wide Positive Behavior Support </a:t>
            </a: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dirty="0" smtClean="0">
                <a:solidFill>
                  <a:srgbClr val="0000FF"/>
                </a:solidFill>
                <a:ea typeface="ＭＳ Ｐゴシック" pitchFamily="31" charset="-128"/>
                <a:cs typeface="ＭＳ Ｐゴシック" pitchFamily="31" charset="-128"/>
              </a:rPr>
              <a:t>pbismissouri.org</a:t>
            </a: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i="1" dirty="0" smtClean="0">
                <a:ea typeface="ＭＳ Ｐゴシック" pitchFamily="31" charset="-128"/>
                <a:cs typeface="ＭＳ Ｐゴシック" pitchFamily="31" charset="-128"/>
              </a:rPr>
              <a:t>Center for Adolescent Research in Schools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3100" i="1" dirty="0" err="1" smtClean="0">
                <a:solidFill>
                  <a:srgbClr val="364BED"/>
                </a:solidFill>
                <a:ea typeface="ＭＳ Ｐゴシック" pitchFamily="31" charset="-128"/>
                <a:cs typeface="ＭＳ Ｐゴシック" pitchFamily="31" charset="-128"/>
              </a:rPr>
              <a:t>coe.lehigh.edu</a:t>
            </a:r>
            <a:r>
              <a:rPr lang="en-US" sz="3100" i="1" dirty="0" smtClean="0">
                <a:solidFill>
                  <a:srgbClr val="364BED"/>
                </a:solidFill>
                <a:ea typeface="ＭＳ Ｐゴシック" pitchFamily="31" charset="-128"/>
                <a:cs typeface="ＭＳ Ｐゴシック" pitchFamily="31" charset="-128"/>
              </a:rPr>
              <a:t>/cars</a:t>
            </a: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i="1" dirty="0" smtClean="0">
                <a:ea typeface="ＭＳ Ｐゴシック" pitchFamily="31" charset="-128"/>
                <a:cs typeface="ＭＳ Ｐゴシック" pitchFamily="31" charset="-128"/>
              </a:rPr>
              <a:t>IDEAS that Work</a:t>
            </a: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dirty="0" smtClean="0">
                <a:solidFill>
                  <a:srgbClr val="0000FF"/>
                </a:solidFill>
                <a:ea typeface="ＭＳ Ｐゴシック" pitchFamily="31" charset="-128"/>
                <a:cs typeface="ＭＳ Ｐゴシック" pitchFamily="31" charset="-128"/>
              </a:rPr>
              <a:t>osepideasthatwork.org</a:t>
            </a: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i="1" dirty="0" smtClean="0">
                <a:ea typeface="ＭＳ Ｐゴシック" pitchFamily="31" charset="-128"/>
                <a:cs typeface="ＭＳ Ｐゴシック" pitchFamily="31" charset="-128"/>
              </a:rPr>
              <a:t>What Works Clearinghouse</a:t>
            </a:r>
          </a:p>
          <a:p>
            <a:pPr algn="ctr" eaLnBrk="1" hangingPunct="1">
              <a:lnSpc>
                <a:spcPct val="80000"/>
              </a:lnSpc>
              <a:buFont typeface="Arial" pitchFamily="31" charset="0"/>
              <a:buNone/>
            </a:pPr>
            <a:r>
              <a:rPr lang="en-US" sz="3100" dirty="0" smtClean="0">
                <a:solidFill>
                  <a:srgbClr val="0000FF"/>
                </a:solidFill>
                <a:ea typeface="ＭＳ Ｐゴシック" pitchFamily="31" charset="-128"/>
                <a:cs typeface="ＭＳ Ｐゴシック" pitchFamily="31" charset="-128"/>
              </a:rPr>
              <a:t>Ies.ed.gov/ncee/wwc</a:t>
            </a: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solidFill>
                <a:srgbClr val="0000FF"/>
              </a:solidFill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  <a:p>
            <a:pPr eaLnBrk="1" hangingPunct="1">
              <a:lnSpc>
                <a:spcPct val="80000"/>
              </a:lnSpc>
              <a:buFont typeface="Arial" pitchFamily="31" charset="0"/>
              <a:buNone/>
            </a:pPr>
            <a:endParaRPr lang="en-US" sz="3100" dirty="0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20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&amp;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your district determining what are “evidence-based” practices?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1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Putting Evidence-Based Practices In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Prevention, Early Intervention and Individualized Student Supports through Positive Behavior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13681"/>
            <a:ext cx="3551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Systems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98" y="3600450"/>
            <a:ext cx="81137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Systems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5061" y="2010189"/>
            <a:ext cx="59932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Systems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charset="2"/>
              <a:buNone/>
            </a:pPr>
            <a:r>
              <a:rPr lang="en-US" sz="4000" i="1">
                <a:ea typeface="ＭＳ Ｐゴシック" charset="-128"/>
                <a:cs typeface="ＭＳ Ｐゴシック" charset="-128"/>
              </a:rPr>
              <a:t>School-wide Positive Behavior Support</a:t>
            </a:r>
            <a:endParaRPr lang="en-US" sz="4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Problem solving framework</a:t>
            </a:r>
          </a:p>
          <a:p>
            <a:pPr eaLnBrk="1" hangingPunct="1">
              <a:buClr>
                <a:schemeClr val="tx2"/>
              </a:buClr>
            </a:pP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Systematic implementation of evidence-based practices</a:t>
            </a:r>
          </a:p>
          <a:p>
            <a:pPr eaLnBrk="1" hangingPunct="1">
              <a:buClr>
                <a:schemeClr val="tx2"/>
              </a:buClr>
            </a:pP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Layers in increasingly more intensive environmental supports to increase the likelihood students are academically, emotionally, and socially successful</a:t>
            </a:r>
          </a:p>
          <a:p>
            <a:pPr eaLnBrk="1" hangingPunct="1">
              <a:buClr>
                <a:schemeClr val="tx2"/>
              </a:buClr>
            </a:pPr>
            <a:endParaRPr lang="en-US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2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2424</Words>
  <Application>Microsoft Macintosh PowerPoint</Application>
  <PresentationFormat>On-screen Show (4:3)</PresentationFormat>
  <Paragraphs>458</Paragraphs>
  <Slides>69</Slides>
  <Notes>16</Notes>
  <HiddenSlides>13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4" baseType="lpstr">
      <vt:lpstr>Calibri</vt:lpstr>
      <vt:lpstr>Franklin Gothic Book</vt:lpstr>
      <vt:lpstr>ＭＳ Ｐゴシック</vt:lpstr>
      <vt:lpstr>Palatino</vt:lpstr>
      <vt:lpstr>Symbol</vt:lpstr>
      <vt:lpstr>Times</vt:lpstr>
      <vt:lpstr>Times New Roman</vt:lpstr>
      <vt:lpstr>Wingdings</vt:lpstr>
      <vt:lpstr>Arial</vt:lpstr>
      <vt:lpstr>Office Theme</vt:lpstr>
      <vt:lpstr>???</vt:lpstr>
      <vt:lpstr>???</vt:lpstr>
      <vt:lpstr>???</vt:lpstr>
      <vt:lpstr>Drawing</vt:lpstr>
      <vt:lpstr>Worksheet</vt:lpstr>
      <vt:lpstr>Everything You Have Always Wanted to Know About Behavior Supports, But Were Afraid to Ask</vt:lpstr>
      <vt:lpstr>Big Ideas</vt:lpstr>
      <vt:lpstr>Evidence-Based Practices</vt:lpstr>
      <vt:lpstr>Evidence-Based Practices</vt:lpstr>
      <vt:lpstr>Evidence-Based Practices</vt:lpstr>
      <vt:lpstr>PowerPoint Presentation</vt:lpstr>
      <vt:lpstr>Turn &amp; Talk</vt:lpstr>
      <vt:lpstr>Putting Evidence-Based Practices In Place</vt:lpstr>
      <vt:lpstr>School-wide Positive Behavior Support</vt:lpstr>
      <vt:lpstr>PowerPoint Presentation</vt:lpstr>
      <vt:lpstr>Designing School-Wide Systems for Student Success</vt:lpstr>
      <vt:lpstr>PowerPoint Presentation</vt:lpstr>
      <vt:lpstr>Classroom Supports</vt:lpstr>
      <vt:lpstr>Classroom Universal Essential Practices</vt:lpstr>
      <vt:lpstr>http://pbismissouri.org/educators/effective-class-practice </vt:lpstr>
      <vt:lpstr>Typical School Day</vt:lpstr>
      <vt:lpstr>Activity: Classroom Rule Writing Activity Option 1</vt:lpstr>
      <vt:lpstr>PowerPoint Presentation</vt:lpstr>
      <vt:lpstr>PowerPoint Presentation</vt:lpstr>
      <vt:lpstr>Classroom Systems</vt:lpstr>
      <vt:lpstr>Universal Classroom Example</vt:lpstr>
      <vt:lpstr>The Beginning – Background Info.</vt:lpstr>
      <vt:lpstr>Baseline Data Collection</vt:lpstr>
      <vt:lpstr>Professional Development Process &amp; Data</vt:lpstr>
      <vt:lpstr>End of Year Outcomes</vt:lpstr>
      <vt:lpstr>Tier III Classroom Example</vt:lpstr>
      <vt:lpstr>Study Basics</vt:lpstr>
      <vt:lpstr>“Function of Behavior”</vt:lpstr>
      <vt:lpstr>“Environment Assessment”</vt:lpstr>
      <vt:lpstr>PowerPoint Presentation</vt:lpstr>
      <vt:lpstr>PowerPoint Presentation</vt:lpstr>
      <vt:lpstr>PowerPoint Presentation</vt:lpstr>
      <vt:lpstr>Classroom Assessment Targets</vt:lpstr>
      <vt:lpstr>Accommodations Guide Model</vt:lpstr>
      <vt:lpstr>PowerPoint Presentation</vt:lpstr>
      <vt:lpstr>PowerPoint Presentation</vt:lpstr>
      <vt:lpstr>PowerPoint Presentation</vt:lpstr>
      <vt:lpstr>PowerPoint Presentation</vt:lpstr>
      <vt:lpstr>CASE Study</vt:lpstr>
      <vt:lpstr>Participant Description</vt:lpstr>
      <vt:lpstr>Model Implementation Step #1:</vt:lpstr>
      <vt:lpstr> </vt:lpstr>
      <vt:lpstr> </vt:lpstr>
      <vt:lpstr> </vt:lpstr>
      <vt:lpstr>Student IEP Accommodations</vt:lpstr>
      <vt:lpstr>Step #2:</vt:lpstr>
      <vt:lpstr>Step # 3</vt:lpstr>
      <vt:lpstr>Step # 4: Coordinate accommodations</vt:lpstr>
      <vt:lpstr>Step #5:</vt:lpstr>
      <vt:lpstr>Step #6:</vt:lpstr>
      <vt:lpstr>Step #7:</vt:lpstr>
      <vt:lpstr>Step #8:</vt:lpstr>
      <vt:lpstr>Turn &amp; Talk</vt:lpstr>
      <vt:lpstr>Function-Based Logic: Guiding Individual Behavior Plans</vt:lpstr>
      <vt:lpstr>What is a Functional Behavioral Assessment</vt:lpstr>
      <vt:lpstr>Why Conduct a Functional Behavioral Assessment</vt:lpstr>
      <vt:lpstr>PowerPoint Presentation</vt:lpstr>
      <vt:lpstr>The Key</vt:lpstr>
      <vt:lpstr>Basics</vt:lpstr>
      <vt:lpstr>Moving beyond the form of behavior...</vt:lpstr>
      <vt:lpstr>The Basics</vt:lpstr>
      <vt:lpstr>PowerPoint Presentation</vt:lpstr>
      <vt:lpstr>PowerPoint Presentation</vt:lpstr>
      <vt:lpstr>Function-based Logic</vt:lpstr>
      <vt:lpstr>Functional Assessment </vt:lpstr>
      <vt:lpstr>Hypothesis</vt:lpstr>
      <vt:lpstr>Functional-Based Interventions (BIP)</vt:lpstr>
      <vt:lpstr>PowerPoint Presentation</vt:lpstr>
      <vt:lpstr>For More Information</vt:lpstr>
    </vt:vector>
  </TitlesOfParts>
  <Company>University of Missouri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Have Always Wanted to Know About Behavior, But Were Afraid to Ask</dc:title>
  <dc:creator>Tim Lewis</dc:creator>
  <cp:lastModifiedBy>Tim Lewis</cp:lastModifiedBy>
  <cp:revision>53</cp:revision>
  <dcterms:created xsi:type="dcterms:W3CDTF">2015-09-26T16:10:25Z</dcterms:created>
  <dcterms:modified xsi:type="dcterms:W3CDTF">2016-08-09T19:18:50Z</dcterms:modified>
</cp:coreProperties>
</file>