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73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87CCB-AD83-0748-ADF0-91E33538F3F2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31B24-AC69-4D4D-90AB-58E72E8B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9036-C56D-674C-BC49-316BD77BD624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5907-A037-7348-82F7-5C99272F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07334-F539-A54C-88F4-39DFE5BFCF2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CHANGED: Added space between point and name - </a:t>
            </a:r>
            <a:r>
              <a:rPr lang="en-US" dirty="0" err="1" smtClean="0">
                <a:latin typeface="Arial" charset="0"/>
                <a:ea typeface="ＭＳ Ｐゴシック" charset="-128"/>
                <a:cs typeface="ＭＳ Ｐゴシック" charset="-128"/>
              </a:rPr>
              <a:t>grazzi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11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959550-39F1-B742-8EAF-B84E67D25EA1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B299-F874-4C4C-B38C-D88453E48E41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9984-2230-DB45-B383-900E43F94E14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45EE-9634-9745-8F04-C4B524D8B9D4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45BB-14BC-0F44-9B57-E4A459AE0BD9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A2E5-57DB-1C42-8961-3ED81D6B4176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C5D9-48A4-FD47-9F1B-36ACBE921C53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A291-40B2-2A45-89AA-FB71B66F6615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744D-7F38-1141-A231-7F7129017319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453F03-481B-CA40-8268-8FCB0C809AF3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E5BFF15-625A-9F46-B526-CE28D47AE679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592D2B-D316-E24C-840D-42E4989AC1E9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416E67-8D79-A44E-A376-AD25BAFD7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37" y="1346129"/>
            <a:ext cx="7466840" cy="146800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Culturally Proficient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Educational Practice: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Focus on Leadership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794" y="2814139"/>
            <a:ext cx="5141757" cy="2513904"/>
          </a:xfrm>
        </p:spPr>
        <p:txBody>
          <a:bodyPr>
            <a:noAutofit/>
          </a:bodyPr>
          <a:lstStyle/>
          <a:p>
            <a:endParaRPr lang="en-US" b="1" i="1" dirty="0" smtClean="0"/>
          </a:p>
          <a:p>
            <a:r>
              <a:rPr lang="en-US" b="1" dirty="0" smtClean="0"/>
              <a:t>Summit on School Climate and Culture</a:t>
            </a:r>
          </a:p>
          <a:p>
            <a:endParaRPr lang="en-US" smtClean="0"/>
          </a:p>
          <a:p>
            <a:r>
              <a:rPr lang="en-US" smtClean="0"/>
              <a:t>Randall </a:t>
            </a:r>
            <a:r>
              <a:rPr lang="en-US" dirty="0" smtClean="0"/>
              <a:t>Lindsey</a:t>
            </a:r>
          </a:p>
          <a:p>
            <a:r>
              <a:rPr lang="en-US" sz="1400" dirty="0" smtClean="0"/>
              <a:t>August 8 &amp; 9, 2016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044" y="2668661"/>
            <a:ext cx="1746750" cy="179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044" y="5328043"/>
            <a:ext cx="2067469" cy="394674"/>
          </a:xfrm>
        </p:spPr>
        <p:txBody>
          <a:bodyPr/>
          <a:lstStyle/>
          <a:p>
            <a:r>
              <a:rPr lang="en-US" smtClean="0"/>
              <a:t>DMPS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33" y="596556"/>
            <a:ext cx="7278377" cy="1250845"/>
          </a:xfrm>
        </p:spPr>
        <p:txBody>
          <a:bodyPr/>
          <a:lstStyle/>
          <a:p>
            <a:pPr algn="ctr"/>
            <a:r>
              <a:rPr lang="en-US" b="1" dirty="0" smtClean="0"/>
              <a:t>Mindful Reflection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145" y="1847402"/>
            <a:ext cx="6984266" cy="42787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For your silent consideration – 7 minutes: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What is your value for people who are culturally different from you?</a:t>
            </a:r>
          </a:p>
          <a:p>
            <a:r>
              <a:rPr lang="en-US" sz="2800" dirty="0" smtClean="0"/>
              <a:t> What is your beliefs about people who are culturally different from you?</a:t>
            </a:r>
          </a:p>
          <a:p>
            <a:r>
              <a:rPr lang="en-US" sz="2800" dirty="0" smtClean="0"/>
              <a:t> What assumptions do you make about those who are culturally different from you?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34" y="558069"/>
            <a:ext cx="6878268" cy="144328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are You Thinking?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334" y="1481771"/>
            <a:ext cx="6878268" cy="4327381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What is your curiosity about your work?</a:t>
            </a:r>
          </a:p>
          <a:p>
            <a:r>
              <a:rPr lang="en-US" sz="2800" dirty="0" smtClean="0"/>
              <a:t> To what degree are you wiling to be disturbed and curious?</a:t>
            </a:r>
          </a:p>
          <a:p>
            <a:r>
              <a:rPr lang="en-US" sz="2800" dirty="0" smtClean="0"/>
              <a:t> To what degree are you willing to ask breakthrough questions that might cause others to think differently?</a:t>
            </a:r>
          </a:p>
          <a:p>
            <a:r>
              <a:rPr lang="en-US" sz="2800" dirty="0" smtClean="0"/>
              <a:t> To what degree are willing to create disturbance?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32" y="519582"/>
            <a:ext cx="7127934" cy="96447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For Your Consideration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832" y="1484052"/>
            <a:ext cx="7127934" cy="4642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Describe insights provided by these activities.</a:t>
            </a:r>
          </a:p>
          <a:p>
            <a:r>
              <a:rPr lang="en-US" sz="3600" dirty="0" smtClean="0"/>
              <a:t> What questions arose for you?</a:t>
            </a:r>
          </a:p>
          <a:p>
            <a:r>
              <a:rPr lang="en-US" sz="3600" dirty="0" smtClean="0"/>
              <a:t> In what ways might these activities suggest on-going personal and professional work?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77312"/>
            <a:ext cx="7609350" cy="10903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Technical or Adaptive Problems &amp; 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67646"/>
            <a:ext cx="7609351" cy="4458518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/>
              <a:t>Diversity issues usually involve an adaptive process</a:t>
            </a:r>
          </a:p>
          <a:p>
            <a:r>
              <a:rPr lang="en-US" sz="2800" dirty="0" smtClean="0"/>
              <a:t> Technical problems can usually be solved in agreed up on ways with current know how</a:t>
            </a:r>
          </a:p>
          <a:p>
            <a:r>
              <a:rPr lang="en-US" sz="2800" dirty="0" smtClean="0"/>
              <a:t> Adaptive problems involve changing values, beliefs and behaviors</a:t>
            </a:r>
          </a:p>
          <a:p>
            <a:r>
              <a:rPr lang="en-US" sz="2800" dirty="0" smtClean="0"/>
              <a:t> A common leadership error is to treat adaptive problems with technical processes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30" y="461850"/>
            <a:ext cx="7312459" cy="11353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Culturally Proficient Leaders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30" y="1597232"/>
            <a:ext cx="7312459" cy="452893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Conduct courageous conversations about race, gender, sexual orientation, culture, language, and other isms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Subordinate voices of privilege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Develop, enact and implement affirmative policies, practices and procedures to advantage underrepresented and under-serve people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Infuse the work with meaning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Think politically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Are open to feedback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Persist in the work … hold steady</a:t>
            </a:r>
          </a:p>
          <a:p>
            <a:r>
              <a:rPr lang="en-US" dirty="0" smtClean="0">
                <a:latin typeface="Times New Roman" pitchFamily="-110" charset="0"/>
                <a:cs typeface="Times New Roman" pitchFamily="-110" charset="0"/>
              </a:rPr>
              <a:t> Remember passion and purpose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32" y="615800"/>
            <a:ext cx="6351551" cy="140479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Terry Cross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046"/>
            <a:ext cx="8229600" cy="448911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i="1" dirty="0" smtClean="0"/>
          </a:p>
          <a:p>
            <a:pPr algn="ctr">
              <a:buNone/>
            </a:pPr>
            <a:r>
              <a:rPr lang="en-US" sz="4400" i="1" dirty="0" smtClean="0"/>
              <a:t>Culture is a problem-solving resource we draw on, not a problem to be solved</a:t>
            </a:r>
            <a:endParaRPr lang="en-US" sz="4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5138" y="613832"/>
            <a:ext cx="5844816" cy="76312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Session Purposes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79462" y="1376956"/>
            <a:ext cx="3657600" cy="46714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 To use the lens of Cultural Proficiency in our work and with the schools we serve,</a:t>
            </a:r>
          </a:p>
          <a:p>
            <a:r>
              <a:rPr lang="en-US" sz="2000" dirty="0" smtClean="0"/>
              <a:t> To embrace Cultural Proficiency as leaders’ personal work that builds on our, our colleagues’, and our communities’  assets, and</a:t>
            </a:r>
          </a:p>
          <a:p>
            <a:r>
              <a:rPr lang="en-US" sz="2000" dirty="0" smtClean="0"/>
              <a:t> To initiate cultural autobiographies as a means of asset development and continued professional growth.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16757" r="-16757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9236" y="635044"/>
            <a:ext cx="5645909" cy="96515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Agenda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79462" y="1600200"/>
            <a:ext cx="3657600" cy="44481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 The context of our work</a:t>
            </a:r>
          </a:p>
          <a:p>
            <a:r>
              <a:rPr lang="en-US" sz="2800" dirty="0" smtClean="0"/>
              <a:t> Ongoing support of our work </a:t>
            </a:r>
          </a:p>
          <a:p>
            <a:r>
              <a:rPr lang="en-US" sz="2800" dirty="0" smtClean="0"/>
              <a:t> Cultural Proficiency: </a:t>
            </a:r>
            <a:r>
              <a:rPr lang="en-US" sz="2800" i="1" dirty="0" smtClean="0"/>
              <a:t>A lens for examining our work</a:t>
            </a:r>
            <a:endParaRPr lang="en-US" sz="28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42230" b="-42230"/>
              <a:stretch>
                <a:fillRect/>
              </a:stretch>
            </p:blipFill>
          </mc:Choice>
          <mc:Fallback>
            <p:blipFill>
              <a:blip r:embed="rId3"/>
              <a:srcRect t="-42230" b="-42230"/>
              <a:stretch>
                <a:fillRect/>
              </a:stretch>
            </p:blipFill>
          </mc:Fallback>
        </mc:AlternateContent>
        <p:spPr>
          <a:xfrm>
            <a:off x="4648200" y="1600200"/>
            <a:ext cx="3328638" cy="37303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2732" y="577313"/>
            <a:ext cx="6074325" cy="119151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660066"/>
                </a:solidFill>
              </a:rPr>
              <a:t>In Appreciation</a:t>
            </a: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7176"/>
            <a:ext cx="3625280" cy="45689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6600" b="1" dirty="0" smtClean="0">
                <a:solidFill>
                  <a:srgbClr val="0000FF"/>
                </a:solidFill>
              </a:rPr>
              <a:t>Terry Cross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22" y="1768831"/>
            <a:ext cx="2903097" cy="38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817582"/>
            <a:ext cx="7309824" cy="120248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660066"/>
                </a:solidFill>
              </a:rPr>
              <a:t>Our </a:t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en-US" sz="4000" b="1" dirty="0" smtClean="0">
                <a:solidFill>
                  <a:srgbClr val="660066"/>
                </a:solidFill>
              </a:rPr>
              <a:t>‘Community </a:t>
            </a:r>
            <a:r>
              <a:rPr lang="en-US" sz="4000" b="1" dirty="0">
                <a:solidFill>
                  <a:srgbClr val="660066"/>
                </a:solidFill>
              </a:rPr>
              <a:t>of Practice’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914401" y="2119257"/>
            <a:ext cx="7309823" cy="40550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>
              <a:buNone/>
            </a:pPr>
            <a:r>
              <a:rPr lang="en-US" sz="2400" dirty="0" smtClean="0"/>
              <a:t> 	</a:t>
            </a:r>
          </a:p>
          <a:p>
            <a:pPr eaLnBrk="1" hangingPunct="1">
              <a:buNone/>
            </a:pPr>
            <a:r>
              <a:rPr lang="en-US" sz="2824" dirty="0" smtClean="0"/>
              <a:t>	Raymond Terrell, Kikanza Nuri, Delores </a:t>
            </a:r>
            <a:r>
              <a:rPr lang="en-US" sz="2824" dirty="0"/>
              <a:t>B. </a:t>
            </a:r>
            <a:r>
              <a:rPr lang="en-US" sz="2824" dirty="0" smtClean="0"/>
              <a:t>Lindsey,</a:t>
            </a:r>
          </a:p>
          <a:p>
            <a:pPr eaLnBrk="1" hangingPunct="1">
              <a:buNone/>
            </a:pPr>
            <a:r>
              <a:rPr lang="en-US" sz="2824" smtClean="0"/>
              <a:t> 	Randall </a:t>
            </a:r>
            <a:r>
              <a:rPr lang="en-US" sz="2824" dirty="0"/>
              <a:t>B. </a:t>
            </a:r>
            <a:r>
              <a:rPr lang="en-US" sz="2824" dirty="0" smtClean="0"/>
              <a:t>Lindsey, Brenda CampbellJones, </a:t>
            </a:r>
          </a:p>
          <a:p>
            <a:pPr eaLnBrk="1" hangingPunct="1">
              <a:buNone/>
            </a:pPr>
            <a:r>
              <a:rPr lang="en-US" sz="2824" dirty="0" smtClean="0"/>
              <a:t>	Franklin CampbellJones, Laraine Roberts, </a:t>
            </a:r>
          </a:p>
          <a:p>
            <a:pPr eaLnBrk="1" hangingPunct="1">
              <a:buNone/>
            </a:pPr>
            <a:r>
              <a:rPr lang="en-US" sz="2824" dirty="0" smtClean="0"/>
              <a:t>	Richard S. Martinez, Stephanie Graham,  </a:t>
            </a:r>
          </a:p>
          <a:p>
            <a:pPr eaLnBrk="1" hangingPunct="1">
              <a:buNone/>
            </a:pPr>
            <a:r>
              <a:rPr lang="en-US" sz="2824" dirty="0" smtClean="0"/>
              <a:t>	R. Chris Westphal, Jr., Cynthia Jew, Linda Jungwirth,</a:t>
            </a:r>
          </a:p>
          <a:p>
            <a:pPr eaLnBrk="1" hangingPunct="1">
              <a:buNone/>
            </a:pPr>
            <a:r>
              <a:rPr lang="en-US" sz="2824" dirty="0" smtClean="0"/>
              <a:t>	Jarvis Pahl, Keith Myatt, Michelle Karns,  Diana Stephens, Carmella Franco, Maria Ott, Darline Robles,  </a:t>
            </a:r>
          </a:p>
          <a:p>
            <a:pPr eaLnBrk="1" hangingPunct="1">
              <a:buNone/>
            </a:pPr>
            <a:r>
              <a:rPr lang="en-US" sz="2824" dirty="0" smtClean="0"/>
              <a:t>	Reyes Quezada, Richard Diaz, Karen Kearney, </a:t>
            </a:r>
          </a:p>
          <a:p>
            <a:pPr eaLnBrk="1" hangingPunct="1">
              <a:buNone/>
            </a:pPr>
            <a:r>
              <a:rPr lang="en-US" sz="2824" dirty="0" smtClean="0"/>
              <a:t>	Delia Estrada, Trudy </a:t>
            </a:r>
            <a:r>
              <a:rPr lang="en-US" sz="2824" dirty="0" err="1" smtClean="0"/>
              <a:t>Arriaga</a:t>
            </a:r>
            <a:r>
              <a:rPr lang="en-US" sz="2824" dirty="0" smtClean="0"/>
              <a:t>, Lewis Bundy, </a:t>
            </a:r>
          </a:p>
          <a:p>
            <a:pPr eaLnBrk="1" hangingPunct="1">
              <a:buNone/>
            </a:pPr>
            <a:r>
              <a:rPr lang="en-US" sz="2824" dirty="0" smtClean="0"/>
              <a:t>	Tracey </a:t>
            </a:r>
            <a:r>
              <a:rPr lang="en-US" sz="2824" dirty="0" err="1" smtClean="0"/>
              <a:t>DuEst</a:t>
            </a:r>
            <a:r>
              <a:rPr lang="en-US" sz="2824" dirty="0" smtClean="0"/>
              <a:t>, Ian Jones, John Krownapple, and</a:t>
            </a:r>
          </a:p>
          <a:p>
            <a:pPr eaLnBrk="1" hangingPunct="1">
              <a:buNone/>
            </a:pPr>
            <a:r>
              <a:rPr lang="en-US" sz="2824" dirty="0" smtClean="0"/>
              <a:t>	Fernando Rodriguez-</a:t>
            </a:r>
            <a:r>
              <a:rPr lang="en-US" sz="2824" dirty="0" err="1" smtClean="0"/>
              <a:t>Valls</a:t>
            </a:r>
            <a:r>
              <a:rPr lang="en-US" sz="2824" dirty="0" smtClean="0"/>
              <a:t>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6174276"/>
            <a:ext cx="5540188" cy="310875"/>
          </a:xfrm>
        </p:spPr>
        <p:txBody>
          <a:bodyPr/>
          <a:lstStyle/>
          <a:p>
            <a:r>
              <a:rPr lang="en-US" dirty="0" smtClean="0"/>
              <a:t>DMPS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32" y="692776"/>
            <a:ext cx="6382152" cy="11546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Cultural Autobiography an </a:t>
            </a:r>
            <a:r>
              <a:rPr lang="en-US" b="1" i="1" dirty="0" smtClean="0"/>
              <a:t>Inside-Out </a:t>
            </a:r>
            <a:r>
              <a:rPr lang="en-US" b="1" dirty="0" smtClean="0"/>
              <a:t>Approach to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751859"/>
            <a:ext cx="6196405" cy="33291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Reflections allow us to know ourselves at ever deeper levels</a:t>
            </a:r>
          </a:p>
          <a:p>
            <a:r>
              <a:rPr lang="en-US" sz="3200" dirty="0" smtClean="0"/>
              <a:t> Interviews and the dialogue that accompany such interactions provide opportunities to know our reactions to others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34" y="596556"/>
            <a:ext cx="7162934" cy="10968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Reflections: </a:t>
            </a:r>
            <a:br>
              <a:rPr lang="en-US" b="1" dirty="0" smtClean="0"/>
            </a:br>
            <a:r>
              <a:rPr lang="en-US" b="1" dirty="0" smtClean="0"/>
              <a:t>Getting Centered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34" y="1924376"/>
            <a:ext cx="7768766" cy="4201787"/>
          </a:xfrm>
        </p:spPr>
        <p:txBody>
          <a:bodyPr>
            <a:normAutofit lnSpcReduction="10000"/>
          </a:bodyPr>
          <a:lstStyle/>
          <a:p>
            <a:pPr>
              <a:buFont typeface="Wingdings 2" charset="2"/>
              <a:buNone/>
            </a:pPr>
            <a:r>
              <a:rPr lang="en-US" dirty="0" smtClean="0"/>
              <a:t>Select a tool with which you are comfortable – silent thinking to self or journaling with your laptop, </a:t>
            </a:r>
            <a:r>
              <a:rPr lang="en-US" dirty="0" err="1" smtClean="0"/>
              <a:t>Ipad</a:t>
            </a:r>
            <a:r>
              <a:rPr lang="en-US" dirty="0" smtClean="0"/>
              <a:t>, notebook, etc. Select at least one of the following and describe when you first became aware of your:</a:t>
            </a:r>
          </a:p>
          <a:p>
            <a:pPr lvl="1"/>
            <a:r>
              <a:rPr lang="en-US" dirty="0" smtClean="0"/>
              <a:t> Race and/or ethnicity</a:t>
            </a:r>
          </a:p>
          <a:p>
            <a:pPr lvl="1"/>
            <a:r>
              <a:rPr lang="en-US" dirty="0" smtClean="0"/>
              <a:t> Gender</a:t>
            </a:r>
          </a:p>
          <a:p>
            <a:pPr lvl="1"/>
            <a:r>
              <a:rPr lang="en-US" dirty="0" smtClean="0"/>
              <a:t> Sexual orientation</a:t>
            </a:r>
          </a:p>
          <a:p>
            <a:pPr lvl="1"/>
            <a:r>
              <a:rPr lang="en-US" dirty="0" smtClean="0"/>
              <a:t> Social class</a:t>
            </a:r>
          </a:p>
          <a:p>
            <a:pPr lvl="1"/>
            <a:r>
              <a:rPr lang="en-US" dirty="0" smtClean="0"/>
              <a:t> Mental and physical ableness</a:t>
            </a:r>
          </a:p>
          <a:p>
            <a:pPr lvl="1"/>
            <a:r>
              <a:rPr lang="en-US" dirty="0" smtClean="0"/>
              <a:t> Faith, religion, spirituality or absence thereof</a:t>
            </a:r>
          </a:p>
          <a:p>
            <a:pPr lvl="1"/>
            <a:r>
              <a:rPr lang="en-US" dirty="0" smtClean="0"/>
              <a:t> Other cultural group/</a:t>
            </a:r>
            <a:r>
              <a:rPr lang="en-US" dirty="0" err="1" smtClean="0"/>
              <a:t>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34" y="384874"/>
            <a:ext cx="6013122" cy="150101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Dialogue: </a:t>
            </a:r>
            <a:br>
              <a:rPr lang="en-US" b="1" dirty="0" smtClean="0"/>
            </a:br>
            <a:r>
              <a:rPr lang="en-US" b="1" dirty="0" smtClean="0"/>
              <a:t>Sharing in Pairs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334" y="2270765"/>
            <a:ext cx="7205355" cy="3855398"/>
          </a:xfrm>
        </p:spPr>
        <p:txBody>
          <a:bodyPr/>
          <a:lstStyle/>
          <a:p>
            <a:r>
              <a:rPr lang="en-US" sz="2800" dirty="0" smtClean="0"/>
              <a:t> Select a discussion partner for a 9 minute conversation with the intent of listening and not judging</a:t>
            </a:r>
          </a:p>
          <a:p>
            <a:r>
              <a:rPr lang="en-US" sz="2800" dirty="0" smtClean="0"/>
              <a:t> To the extent you are comfortable, share your </a:t>
            </a:r>
            <a:r>
              <a:rPr lang="en-US" sz="2800" dirty="0" err="1" smtClean="0"/>
              <a:t>awarenesses</a:t>
            </a:r>
            <a:endParaRPr lang="en-US" sz="2800" dirty="0" smtClean="0"/>
          </a:p>
          <a:p>
            <a:r>
              <a:rPr lang="en-US" sz="2800" dirty="0" smtClean="0"/>
              <a:t> Feel free to ask questions of your discussion partner to the extent you would respond to the same questions if asked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33" y="500338"/>
            <a:ext cx="6801307" cy="1424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Interviews: </a:t>
            </a:r>
            <a:br>
              <a:rPr lang="en-US" b="1" dirty="0" smtClean="0"/>
            </a:br>
            <a:r>
              <a:rPr lang="en-US" b="1" dirty="0" smtClean="0"/>
              <a:t>Deepening Dialogue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664" y="1924376"/>
            <a:ext cx="6811102" cy="42017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With a new partner, take 8 minutes to conduct an interview with at least these questions:</a:t>
            </a:r>
          </a:p>
          <a:p>
            <a:r>
              <a:rPr lang="en-US" dirty="0" smtClean="0"/>
              <a:t> How do you define your sexual orientation?</a:t>
            </a:r>
          </a:p>
          <a:p>
            <a:r>
              <a:rPr lang="en-US" dirty="0" smtClean="0"/>
              <a:t> In what ways do you describe the structure of your family when you were growing up?</a:t>
            </a:r>
          </a:p>
          <a:p>
            <a:r>
              <a:rPr lang="en-US" dirty="0" smtClean="0"/>
              <a:t> How might you describe customs you follow that were not reinforced in our schools?</a:t>
            </a:r>
          </a:p>
          <a:p>
            <a:r>
              <a:rPr lang="en-US" dirty="0" smtClean="0"/>
              <a:t> How might you describe your views about sexual orientation to people different from you?</a:t>
            </a:r>
          </a:p>
          <a:p>
            <a:r>
              <a:rPr lang="en-US" dirty="0" smtClean="0"/>
              <a:t> How might you describe your worldview, or purpose of life?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#1-Barriers-GPs.pptx</Template>
  <TotalTime>51</TotalTime>
  <Words>661</Words>
  <Application>Microsoft Office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 2</vt:lpstr>
      <vt:lpstr>Pushpin</vt:lpstr>
      <vt:lpstr>             Culturally Proficient  Educational Practice:  Focus on Leadership </vt:lpstr>
      <vt:lpstr>Session Purposes</vt:lpstr>
      <vt:lpstr>Agenda</vt:lpstr>
      <vt:lpstr>In Appreciation</vt:lpstr>
      <vt:lpstr>Our  ‘Community of Practice’</vt:lpstr>
      <vt:lpstr> Cultural Autobiography an Inside-Out Approach to Change</vt:lpstr>
      <vt:lpstr>Reflections:  Getting Centered</vt:lpstr>
      <vt:lpstr>Dialogue:  Sharing in Pairs</vt:lpstr>
      <vt:lpstr>Interviews:  Deepening Dialogue</vt:lpstr>
      <vt:lpstr>Mindful Reflection</vt:lpstr>
      <vt:lpstr>What are You Thinking?</vt:lpstr>
      <vt:lpstr>For Your Consideration</vt:lpstr>
      <vt:lpstr>Technical or Adaptive Problems &amp; Processes</vt:lpstr>
      <vt:lpstr>Culturally Proficient Leaders</vt:lpstr>
      <vt:lpstr>Terry Cross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Lindsey</dc:creator>
  <cp:lastModifiedBy>Alyssa Zimmerman</cp:lastModifiedBy>
  <cp:revision>6</cp:revision>
  <dcterms:created xsi:type="dcterms:W3CDTF">2016-07-04T18:04:05Z</dcterms:created>
  <dcterms:modified xsi:type="dcterms:W3CDTF">2016-07-26T15:38:51Z</dcterms:modified>
</cp:coreProperties>
</file>