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37" r:id="rId2"/>
    <p:sldId id="334" r:id="rId3"/>
    <p:sldId id="335" r:id="rId4"/>
    <p:sldId id="309" r:id="rId5"/>
    <p:sldId id="261" r:id="rId6"/>
    <p:sldId id="338" r:id="rId7"/>
    <p:sldId id="264" r:id="rId8"/>
    <p:sldId id="265" r:id="rId9"/>
    <p:sldId id="322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3" r:id="rId25"/>
    <p:sldId id="282" r:id="rId26"/>
    <p:sldId id="33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250B4-7ACF-004A-A2B2-2D81625E3EEB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5D5DE-25A7-8045-B586-49042DFFE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6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6A5B9-AB1C-8347-806A-CA20D7CAF1BF}" type="datetimeFigureOut">
              <a:rPr lang="en-US" smtClean="0"/>
              <a:pPr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34AFC-9261-3E40-B14C-C6FA285437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7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6B5AB-B603-0045-BAB8-E14073789214}" type="slidenum"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4</a:t>
            </a:fld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06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C8F74-5B26-3040-B770-510C457DF2F7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905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B9072-682E-E849-ACFB-8E70D70811F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177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55314D-FB18-FA43-B53E-292D1C725CBE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1394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85648-0DCA-DA4E-8AC2-F7356AFAA8D8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92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907334-F539-A54C-88F4-39DFE5BFCF2C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CHANGED: Added space between point and name - </a:t>
            </a:r>
            <a:r>
              <a:rPr lang="en-US" dirty="0" err="1" smtClean="0">
                <a:latin typeface="Arial" charset="0"/>
                <a:ea typeface="ＭＳ Ｐゴシック" charset="-128"/>
                <a:cs typeface="ＭＳ Ｐゴシック" charset="-128"/>
              </a:rPr>
              <a:t>grazzi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00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C6153-CB0C-1F47-A677-3A08E4C4D41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Pair/Balance </a:t>
            </a:r>
            <a:r>
              <a:rPr lang="en-US" dirty="0" err="1" smtClean="0"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/ Opening where participants will likely share name, district – in triads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or quads; not to total group.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76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F448C-884B-6A48-8863-0DDF9AF02BB0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• Shortened title: From “The Framework for Cultural Proficiency Uses...” (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opened visual space)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• Eliminated comma (in last point)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• Differentiated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points from text </a:t>
            </a:r>
            <a:r>
              <a:rPr lang="en-US" baseline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w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/ italics (and bold) (and underline)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• Indented second line of description to add white space – another THANK YOU!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36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Delores</a:t>
            </a:r>
          </a:p>
          <a:p>
            <a:r>
              <a:rPr lang="en-US" dirty="0" smtClean="0"/>
              <a:t>Process: examine</a:t>
            </a:r>
            <a:r>
              <a:rPr lang="en-US" baseline="0" dirty="0" smtClean="0"/>
              <a:t> conceptual framework, and talk to an elbow partner as to what sense it makes to you.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Build this with circles</a:t>
            </a:r>
          </a:p>
          <a:p>
            <a:r>
              <a:rPr lang="en-US" baseline="0" dirty="0" smtClean="0"/>
              <a:t>Guiding principles, Overcoming Barriers (put in “overcoming”)</a:t>
            </a:r>
          </a:p>
          <a:p>
            <a:r>
              <a:rPr lang="en-US" baseline="0" dirty="0" smtClean="0"/>
              <a:t>Continuum</a:t>
            </a:r>
          </a:p>
          <a:p>
            <a:r>
              <a:rPr lang="en-US" baseline="0" dirty="0" smtClean="0"/>
              <a:t>5 essential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FC9F9-BE49-3B45-B3E5-85C7064797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3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A3A8D-8F40-7D4E-A67B-C379558A280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CHANGED: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text and font size to increase visual space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Consider: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”An inside-out approach and today’s theme”</a:t>
            </a:r>
          </a:p>
          <a:p>
            <a:pPr eaLnBrk="1" hangingPunct="1"/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Consider: eliminating “Is about” from slides, but not from verbal; “A worldview, a mindset; the manner in which... – We kept your edited slide and deleted </a:t>
            </a:r>
            <a:r>
              <a:rPr lang="en-US" baseline="0" dirty="0" err="1" smtClean="0">
                <a:latin typeface="Arial" charset="0"/>
                <a:ea typeface="ＭＳ Ｐゴシック" charset="-128"/>
                <a:cs typeface="ＭＳ Ｐゴシック" charset="-128"/>
              </a:rPr>
              <a:t>origjnal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slide. Thank you.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60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007D6-3F53-5F43-99F7-B59EC118A20E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CHANGE: Added space after point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68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883B-1D12-6B40-ACA3-3BF141F3FEA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5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FF7CA-300F-A84D-9160-EAA6B6CFF7FF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•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Changed: “deepens” to “Deepening” as in original slide 22</a:t>
            </a: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• Do you want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red circles instead of black dots for your points (i.e. format)? – yes, please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• Slightly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revised directions for clarity and gender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neutrality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charset="-128"/>
                <a:cs typeface="ＭＳ Ｐゴシック" charset="-128"/>
              </a:rPr>
              <a:t>    -- Add Review and note...; Add “designate, eliminate? Thanks</a:t>
            </a:r>
            <a:r>
              <a:rPr lang="en-US" baseline="0" dirty="0" smtClean="0">
                <a:latin typeface="Arial" charset="0"/>
                <a:ea typeface="ＭＳ Ｐゴシック" charset="-128"/>
                <a:cs typeface="ＭＳ Ｐゴシック" charset="-128"/>
              </a:rPr>
              <a:t> for all; we indented last 4 bullets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980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6DCE09-786C-B34F-B190-F229FC4C8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457200"/>
            <a:ext cx="5943600" cy="457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SUBJECT OVERVIEW GOES HERE (ALL CAPS)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4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F718F0-29D7-0045-A99F-3E0C9001AA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37" y="1346129"/>
            <a:ext cx="7466840" cy="146800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660066"/>
                </a:solidFill>
              </a:rPr>
              <a:t/>
            </a:r>
            <a:br>
              <a:rPr lang="en-US" sz="3200" b="1" dirty="0" smtClean="0">
                <a:solidFill>
                  <a:srgbClr val="660066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Culturally Proficient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Educational Practice: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2400" b="1" i="1" dirty="0" smtClean="0">
                <a:solidFill>
                  <a:srgbClr val="000000"/>
                </a:solidFill>
              </a:rPr>
              <a:t>Changing the Conversation</a:t>
            </a: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endParaRPr lang="en-US" sz="3600" b="1" i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0794" y="2814139"/>
            <a:ext cx="5141757" cy="2513904"/>
          </a:xfrm>
        </p:spPr>
        <p:txBody>
          <a:bodyPr>
            <a:noAutofit/>
          </a:bodyPr>
          <a:lstStyle/>
          <a:p>
            <a:endParaRPr lang="en-US" b="1" i="1" dirty="0" smtClean="0"/>
          </a:p>
          <a:p>
            <a:r>
              <a:rPr lang="en-US" b="1" dirty="0" smtClean="0"/>
              <a:t>Summit on School Climate and Culture</a:t>
            </a:r>
          </a:p>
          <a:p>
            <a:endParaRPr lang="en-US" dirty="0" smtClean="0"/>
          </a:p>
          <a:p>
            <a:r>
              <a:rPr lang="en-US" dirty="0" smtClean="0"/>
              <a:t>Randall Lindsey</a:t>
            </a:r>
          </a:p>
          <a:p>
            <a:r>
              <a:rPr lang="en-US" sz="1400" dirty="0" smtClean="0"/>
              <a:t>August 8 &amp; 9, 2016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044" y="2668661"/>
            <a:ext cx="1746750" cy="179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4044" y="5328043"/>
            <a:ext cx="2067469" cy="394674"/>
          </a:xfrm>
        </p:spPr>
        <p:txBody>
          <a:bodyPr/>
          <a:lstStyle/>
          <a:p>
            <a:r>
              <a:rPr lang="en-US" smtClean="0"/>
              <a:t>DMPS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658557"/>
            <a:ext cx="6965245" cy="84750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Cultural </a:t>
            </a:r>
            <a:r>
              <a:rPr lang="en-US" sz="2800" b="1" dirty="0">
                <a:solidFill>
                  <a:srgbClr val="000000"/>
                </a:solidFill>
              </a:rPr>
              <a:t>Proficiency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845167" y="1506064"/>
            <a:ext cx="5829320" cy="4303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65138" eaLnBrk="1" hangingPunct="1"/>
            <a:r>
              <a:rPr lang="en-US" sz="2162" dirty="0" smtClean="0"/>
              <a:t>An </a:t>
            </a:r>
            <a:r>
              <a:rPr lang="en-US" sz="2162" b="1" i="1" dirty="0">
                <a:solidFill>
                  <a:srgbClr val="336B18"/>
                </a:solidFill>
              </a:rPr>
              <a:t>inside-out </a:t>
            </a:r>
            <a:r>
              <a:rPr lang="en-US" sz="2162" dirty="0"/>
              <a:t>approach</a:t>
            </a:r>
            <a:r>
              <a:rPr lang="en-US" sz="2162" dirty="0" smtClean="0"/>
              <a:t> that is about...</a:t>
            </a:r>
          </a:p>
          <a:p>
            <a:pPr marL="965200" lvl="1" indent="-385763" eaLnBrk="1" hangingPunct="1"/>
            <a:r>
              <a:rPr lang="en-US" sz="2162" dirty="0" smtClean="0"/>
              <a:t> Being </a:t>
            </a:r>
            <a:r>
              <a:rPr lang="en-US" sz="2162" dirty="0"/>
              <a:t>aware of how we - as individuals and </a:t>
            </a:r>
            <a:r>
              <a:rPr lang="en-US" sz="2162" dirty="0" smtClean="0"/>
              <a:t>as schools </a:t>
            </a:r>
            <a:r>
              <a:rPr lang="en-US" sz="2162" dirty="0"/>
              <a:t>- work with others</a:t>
            </a:r>
            <a:endParaRPr lang="en-US" sz="2162" dirty="0" smtClean="0"/>
          </a:p>
          <a:p>
            <a:pPr marL="965200" lvl="1" indent="-385763" eaLnBrk="1" hangingPunct="1"/>
            <a:r>
              <a:rPr lang="en-US" sz="2162" dirty="0" smtClean="0"/>
              <a:t> Being aware </a:t>
            </a:r>
            <a:r>
              <a:rPr lang="en-US" sz="2162" dirty="0"/>
              <a:t>of how we respond to those different from us</a:t>
            </a:r>
            <a:endParaRPr lang="en-US" sz="2162" dirty="0" smtClean="0"/>
          </a:p>
          <a:p>
            <a:pPr marL="965200" lvl="1" indent="-385763" eaLnBrk="1" hangingPunct="1"/>
            <a:r>
              <a:rPr lang="en-US" sz="2162" dirty="0" smtClean="0"/>
              <a:t> Visible </a:t>
            </a:r>
            <a:r>
              <a:rPr lang="en-US" sz="2162" dirty="0"/>
              <a:t>and not so visible differences</a:t>
            </a:r>
            <a:endParaRPr lang="en-US" sz="2162" dirty="0" smtClean="0"/>
          </a:p>
          <a:p>
            <a:pPr marL="965200" lvl="1" indent="-385763" eaLnBrk="1" hangingPunct="1"/>
            <a:r>
              <a:rPr lang="en-US" sz="2162" dirty="0" smtClean="0"/>
              <a:t> Preparing </a:t>
            </a:r>
            <a:r>
              <a:rPr lang="en-US" sz="2162" dirty="0"/>
              <a:t>to live in a world of </a:t>
            </a:r>
            <a:r>
              <a:rPr lang="en-US" sz="2162" dirty="0" smtClean="0"/>
              <a:t>differences </a:t>
            </a:r>
          </a:p>
          <a:p>
            <a:pPr marL="465138" indent="-465138" eaLnBrk="1" hangingPunct="1"/>
            <a:r>
              <a:rPr lang="en-US" sz="2162" dirty="0"/>
              <a:t>Is a worldview, a mindset; it is the manner in which we lead our </a:t>
            </a:r>
            <a:r>
              <a:rPr lang="en-US" sz="2162" dirty="0" smtClean="0"/>
              <a:t>lives</a:t>
            </a:r>
          </a:p>
          <a:p>
            <a:pPr marL="465138" lvl="1" indent="-465138"/>
            <a:r>
              <a:rPr lang="en-US" sz="2162" dirty="0"/>
              <a:t>Can NOT be mandated, but can be </a:t>
            </a:r>
            <a:r>
              <a:rPr lang="en-US" sz="2162" dirty="0" smtClean="0"/>
              <a:t>nurtured</a:t>
            </a:r>
          </a:p>
          <a:p>
            <a:pPr marL="465138" lvl="1" indent="-465138">
              <a:buNone/>
            </a:pPr>
            <a:r>
              <a:rPr lang="en-US" sz="2162" b="1" i="1" dirty="0" smtClean="0">
                <a:solidFill>
                  <a:srgbClr val="008000"/>
                </a:solidFill>
              </a:rPr>
              <a:t>                          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4488" y="2122776"/>
            <a:ext cx="1713065" cy="14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50000" endPos="75000" dist="12700" dir="5400000" sy="-100000" algn="bl" rotWithShape="0"/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721173" y="627195"/>
            <a:ext cx="7697735" cy="84951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>
              <a:defRPr/>
            </a:pPr>
            <a:r>
              <a:rPr lang="en-US" sz="39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Cultural Proficiency functions </a:t>
            </a:r>
            <a:r>
              <a:rPr lang="en-US" sz="3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as…</a:t>
            </a:r>
            <a:endParaRPr lang="en-US" sz="3900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721173" y="1476714"/>
            <a:ext cx="4750333" cy="46975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14387" lvl="1" indent="-457200">
              <a:defRPr/>
            </a:pPr>
            <a:r>
              <a:rPr lang="en-US" sz="2800" dirty="0" smtClean="0"/>
              <a:t> A lens, </a:t>
            </a:r>
            <a:r>
              <a:rPr lang="en-US" sz="2800" b="1" dirty="0">
                <a:solidFill>
                  <a:srgbClr val="660066"/>
                </a:solidFill>
              </a:rPr>
              <a:t>through </a:t>
            </a:r>
            <a:r>
              <a:rPr lang="en-US" sz="2800" b="1" dirty="0" smtClean="0">
                <a:solidFill>
                  <a:srgbClr val="660066"/>
                </a:solidFill>
              </a:rPr>
              <a:t>which to view your </a:t>
            </a:r>
            <a:r>
              <a:rPr lang="en-US" sz="2800" b="1" dirty="0">
                <a:solidFill>
                  <a:srgbClr val="660066"/>
                </a:solidFill>
              </a:rPr>
              <a:t>work</a:t>
            </a:r>
            <a:endParaRPr lang="en-US" sz="2800" dirty="0" smtClean="0"/>
          </a:p>
          <a:p>
            <a:pPr marL="814388" lvl="1" indent="-457200">
              <a:defRPr/>
            </a:pPr>
            <a:r>
              <a:rPr lang="en-US" sz="2800" dirty="0" smtClean="0"/>
              <a:t> The manner in which we lead our lives.</a:t>
            </a:r>
          </a:p>
          <a:p>
            <a:pPr marL="871538" lvl="1" indent="-514350" eaLnBrk="1" hangingPunct="1">
              <a:buFont typeface="Verdana" charset="0"/>
              <a:buNone/>
              <a:defRPr/>
            </a:pPr>
            <a:endParaRPr lang="en-US" sz="2800" dirty="0" smtClean="0"/>
          </a:p>
          <a:p>
            <a:pPr marL="871538" lvl="1" indent="-514350" eaLnBrk="1" hangingPunct="1">
              <a:buFont typeface="Verdana" charset="0"/>
              <a:buNone/>
              <a:defRPr/>
            </a:pPr>
            <a:endParaRPr lang="en-US" sz="2800" dirty="0" smtClean="0"/>
          </a:p>
          <a:p>
            <a:pPr marL="465138" indent="-465138" eaLnBrk="1" hangingPunct="1">
              <a:buFont typeface="Wingdings 2" charset="2"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27652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9100" r="-9100"/>
          <a:stretch>
            <a:fillRect/>
          </a:stretch>
        </p:blipFill>
        <p:spPr>
          <a:xfrm rot="21145443">
            <a:off x="5170701" y="1430354"/>
            <a:ext cx="1898145" cy="2069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005" y="3491023"/>
            <a:ext cx="2430006" cy="2135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805" y="3960908"/>
            <a:ext cx="2318809" cy="18482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437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676464"/>
            <a:ext cx="6965245" cy="875848"/>
          </a:xfrm>
        </p:spPr>
        <p:txBody>
          <a:bodyPr/>
          <a:lstStyle/>
          <a:p>
            <a:r>
              <a:rPr lang="en-US" sz="4400" b="1" dirty="0">
                <a:solidFill>
                  <a:srgbClr val="000000"/>
                </a:solidFill>
              </a:rPr>
              <a:t>Reflection and Dialogue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162843" y="1552313"/>
            <a:ext cx="5782364" cy="413949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None/>
            </a:pPr>
            <a:r>
              <a:rPr lang="en-US" sz="2400" b="1" dirty="0" smtClean="0"/>
              <a:t>Reflection </a:t>
            </a:r>
            <a:r>
              <a:rPr lang="en-US" sz="2400" b="1" dirty="0"/>
              <a:t>and Dialogue </a:t>
            </a:r>
            <a:r>
              <a:rPr lang="en-US" sz="2400" dirty="0"/>
              <a:t>are </a:t>
            </a:r>
            <a:r>
              <a:rPr lang="en-US" sz="2400" dirty="0" smtClean="0"/>
              <a:t>essential processes </a:t>
            </a:r>
            <a:r>
              <a:rPr lang="en-US" sz="2400" dirty="0"/>
              <a:t>for individuals and </a:t>
            </a:r>
            <a:r>
              <a:rPr lang="en-US" sz="2400" dirty="0" smtClean="0"/>
              <a:t>organizations engaged </a:t>
            </a:r>
            <a:r>
              <a:rPr lang="en-US" sz="2400" dirty="0"/>
              <a:t>in a journey toward Cultural Proficiency:</a:t>
            </a:r>
            <a:endParaRPr lang="en-US" sz="2400" dirty="0" smtClean="0"/>
          </a:p>
          <a:p>
            <a:pPr lvl="1"/>
            <a:r>
              <a:rPr lang="en-US" b="1" dirty="0" smtClean="0"/>
              <a:t> </a:t>
            </a:r>
            <a:r>
              <a:rPr lang="en-US" b="1" i="1" u="sng" dirty="0" smtClean="0"/>
              <a:t>Reflection</a:t>
            </a:r>
            <a:r>
              <a:rPr lang="en-US" dirty="0" smtClean="0"/>
              <a:t> </a:t>
            </a:r>
            <a:r>
              <a:rPr lang="en-US" dirty="0"/>
              <a:t>is the discussion we have with ourselves to understand our values and behaviors</a:t>
            </a:r>
            <a:endParaRPr lang="en-US" dirty="0" smtClean="0"/>
          </a:p>
          <a:p>
            <a:pPr lvl="1"/>
            <a:r>
              <a:rPr lang="en-US" b="1" dirty="0" smtClean="0"/>
              <a:t> </a:t>
            </a:r>
            <a:r>
              <a:rPr lang="en-US" b="1" i="1" u="sng" dirty="0" smtClean="0"/>
              <a:t>Dialogue</a:t>
            </a:r>
            <a:r>
              <a:rPr lang="en-US" dirty="0" smtClean="0"/>
              <a:t> </a:t>
            </a:r>
            <a:r>
              <a:rPr lang="en-US" dirty="0"/>
              <a:t>is the discussion we have with others to understand their values and </a:t>
            </a:r>
            <a:r>
              <a:rPr lang="en-US" dirty="0" smtClean="0"/>
              <a:t>behaviors</a:t>
            </a:r>
          </a:p>
          <a:p>
            <a:pPr lvl="1"/>
            <a:endParaRPr lang="en-US" dirty="0" smtClean="0"/>
          </a:p>
          <a:p>
            <a:pPr>
              <a:buFont typeface="Wingdings" charset="2"/>
              <a:buNone/>
            </a:pPr>
            <a:r>
              <a:rPr lang="en-US" sz="2400" b="1" dirty="0"/>
              <a:t>Reflection and Dialogue </a:t>
            </a:r>
            <a:r>
              <a:rPr lang="en-US" sz="2400" dirty="0"/>
              <a:t>are fundamental to probing and understanding organizations’ policies and practices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  <p:pic>
        <p:nvPicPr>
          <p:cNvPr id="45060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5750" b="-5750"/>
          <a:stretch>
            <a:fillRect/>
          </a:stretch>
        </p:blipFill>
        <p:spPr>
          <a:xfrm>
            <a:off x="6945207" y="2367666"/>
            <a:ext cx="1115061" cy="153663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Cultural </a:t>
            </a:r>
            <a:r>
              <a:rPr lang="en-US" sz="3600" b="1" i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Perceptions</a:t>
            </a:r>
            <a:r>
              <a:rPr lang="en-US" sz="4000" b="1" i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z="4000" b="1" i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Deepen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ing</a:t>
            </a: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Learning – Manual 3</a:t>
            </a:r>
            <a:r>
              <a:rPr lang="en-US" sz="2400" b="1" baseline="30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rd</a:t>
            </a: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Ed, </a:t>
            </a:r>
            <a:r>
              <a:rPr lang="en-US" sz="2400" b="1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</a:t>
            </a:r>
            <a:r>
              <a:rPr lang="en-US" sz="2400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214</a:t>
            </a:r>
            <a:endParaRPr lang="en-US" sz="4400" b="1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1473797" y="1889760"/>
            <a:ext cx="6196405" cy="3833309"/>
          </a:xfrm>
        </p:spPr>
        <p:txBody>
          <a:bodyPr anchor="t">
            <a:normAutofit/>
          </a:bodyPr>
          <a:lstStyle/>
          <a:p>
            <a:pPr lvl="1" algn="l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None/>
              <a:defRPr/>
            </a:pPr>
            <a:endParaRPr lang="en-US" sz="2400" dirty="0" smtClean="0">
              <a:solidFill>
                <a:srgbClr val="000000"/>
              </a:solidFill>
              <a:ea typeface="+mn-ea"/>
            </a:endParaRPr>
          </a:p>
          <a:p>
            <a:pPr lvl="1" algn="l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• </a:t>
            </a:r>
            <a:r>
              <a:rPr lang="en-US" sz="2400" dirty="0" smtClean="0">
                <a:solidFill>
                  <a:srgbClr val="000000"/>
                </a:solidFill>
                <a:ea typeface="+mn-ea"/>
              </a:rPr>
              <a:t>Select </a:t>
            </a:r>
            <a:r>
              <a:rPr lang="en-US" sz="2400" dirty="0">
                <a:solidFill>
                  <a:srgbClr val="000000"/>
                </a:solidFill>
                <a:ea typeface="+mn-ea"/>
              </a:rPr>
              <a:t>a partner that you do not</a:t>
            </a:r>
            <a:r>
              <a:rPr lang="en-US" sz="2400" dirty="0" smtClean="0">
                <a:solidFill>
                  <a:srgbClr val="000000"/>
                </a:solidFill>
                <a:ea typeface="+mn-ea"/>
              </a:rPr>
              <a:t> know well. </a:t>
            </a:r>
          </a:p>
          <a:p>
            <a:pPr lvl="1" algn="l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</a:rPr>
              <a:t>• Review </a:t>
            </a:r>
            <a:r>
              <a:rPr lang="en-US" sz="2400" dirty="0" smtClean="0">
                <a:solidFill>
                  <a:srgbClr val="000000"/>
                </a:solidFill>
              </a:rPr>
              <a:t>and note responses to questions </a:t>
            </a:r>
            <a:r>
              <a:rPr lang="en-US" sz="2400" i="1" dirty="0" smtClean="0">
                <a:solidFill>
                  <a:srgbClr val="000000"/>
                </a:solidFill>
              </a:rPr>
              <a:t>(next slide)</a:t>
            </a:r>
            <a:endParaRPr lang="en-US" sz="2400" i="1" dirty="0" smtClean="0">
              <a:solidFill>
                <a:srgbClr val="000000"/>
              </a:solidFill>
              <a:ea typeface="+mn-ea"/>
            </a:endParaRPr>
          </a:p>
          <a:p>
            <a:pPr lvl="1" algn="l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ea typeface="+mn-ea"/>
              </a:rPr>
              <a:t>•  </a:t>
            </a:r>
            <a:r>
              <a:rPr lang="en-US" sz="2400" dirty="0" smtClean="0">
                <a:solidFill>
                  <a:srgbClr val="000000"/>
                </a:solidFill>
              </a:rPr>
              <a:t>One partner is</a:t>
            </a:r>
            <a:r>
              <a:rPr lang="en-US" sz="2400" dirty="0" smtClean="0">
                <a:solidFill>
                  <a:srgbClr val="000000"/>
                </a:solidFill>
                <a:ea typeface="+mn-ea"/>
              </a:rPr>
              <a:t> A</a:t>
            </a:r>
            <a:r>
              <a:rPr lang="en-US" sz="2400" dirty="0" smtClean="0">
                <a:solidFill>
                  <a:srgbClr val="000000"/>
                </a:solidFill>
              </a:rPr>
              <a:t>, other partner is</a:t>
            </a:r>
            <a:r>
              <a:rPr lang="en-US" sz="2400" dirty="0" smtClean="0">
                <a:solidFill>
                  <a:srgbClr val="000000"/>
                </a:solidFill>
                <a:ea typeface="+mn-ea"/>
              </a:rPr>
              <a:t> B</a:t>
            </a:r>
          </a:p>
          <a:p>
            <a:pPr lvl="2">
              <a:lnSpc>
                <a:spcPct val="80000"/>
              </a:lnSpc>
              <a:buClr>
                <a:schemeClr val="tx1">
                  <a:lumMod val="95000"/>
                  <a:lumOff val="5000"/>
                </a:schemeClr>
              </a:buClr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•  A </a:t>
            </a:r>
            <a:r>
              <a:rPr lang="en-US" dirty="0">
                <a:solidFill>
                  <a:srgbClr val="000000"/>
                </a:solidFill>
                <a:ea typeface="+mn-ea"/>
              </a:rPr>
              <a:t>shares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 perceptions </a:t>
            </a:r>
            <a:r>
              <a:rPr lang="en-US" dirty="0">
                <a:solidFill>
                  <a:srgbClr val="000000"/>
                </a:solidFill>
                <a:ea typeface="+mn-ea"/>
              </a:rPr>
              <a:t>about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B</a:t>
            </a:r>
          </a:p>
          <a:p>
            <a:pPr lvl="2">
              <a:lnSpc>
                <a:spcPct val="80000"/>
              </a:lnSpc>
              <a:buClr>
                <a:schemeClr val="tx1">
                  <a:lumMod val="95000"/>
                  <a:lumOff val="5000"/>
                </a:schemeClr>
              </a:buClr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• 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B </a:t>
            </a:r>
            <a:r>
              <a:rPr lang="en-US" dirty="0">
                <a:solidFill>
                  <a:srgbClr val="000000"/>
                </a:solidFill>
                <a:ea typeface="+mn-ea"/>
              </a:rPr>
              <a:t>responds to those perceptions</a:t>
            </a:r>
            <a:endParaRPr lang="en-US" dirty="0" smtClean="0">
              <a:solidFill>
                <a:srgbClr val="000000"/>
              </a:solidFill>
              <a:ea typeface="+mn-ea"/>
            </a:endParaRPr>
          </a:p>
          <a:p>
            <a:pPr lvl="2">
              <a:lnSpc>
                <a:spcPct val="80000"/>
              </a:lnSpc>
              <a:buClr>
                <a:schemeClr val="tx1">
                  <a:lumMod val="95000"/>
                  <a:lumOff val="5000"/>
                </a:schemeClr>
              </a:buClr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• 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B </a:t>
            </a:r>
            <a:r>
              <a:rPr lang="en-US" dirty="0">
                <a:solidFill>
                  <a:srgbClr val="000000"/>
                </a:solidFill>
                <a:ea typeface="+mn-ea"/>
              </a:rPr>
              <a:t>shares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perceptions </a:t>
            </a:r>
            <a:r>
              <a:rPr lang="en-US" dirty="0">
                <a:solidFill>
                  <a:srgbClr val="000000"/>
                </a:solidFill>
                <a:ea typeface="+mn-ea"/>
              </a:rPr>
              <a:t>about A</a:t>
            </a:r>
            <a:endParaRPr lang="en-US" dirty="0" smtClean="0">
              <a:solidFill>
                <a:srgbClr val="000000"/>
              </a:solidFill>
              <a:ea typeface="+mn-ea"/>
            </a:endParaRPr>
          </a:p>
          <a:p>
            <a:pPr lvl="2">
              <a:lnSpc>
                <a:spcPct val="80000"/>
              </a:lnSpc>
              <a:buClr>
                <a:schemeClr val="tx1">
                  <a:lumMod val="95000"/>
                  <a:lumOff val="5000"/>
                </a:schemeClr>
              </a:buClr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• 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A </a:t>
            </a:r>
            <a:r>
              <a:rPr lang="en-US" dirty="0">
                <a:solidFill>
                  <a:srgbClr val="000000"/>
                </a:solidFill>
                <a:ea typeface="+mn-ea"/>
              </a:rPr>
              <a:t>responds to those perceptions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  <a:ea typeface="+mj-ea"/>
                <a:cs typeface="+mj-cs"/>
              </a:rPr>
              <a:t>Share your perceptions:</a:t>
            </a:r>
            <a:br>
              <a:rPr lang="en-US" sz="2800" b="1" i="1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sz="2800" b="1" i="1" dirty="0">
                <a:solidFill>
                  <a:srgbClr val="000000"/>
                </a:solidFill>
                <a:ea typeface="+mj-ea"/>
                <a:cs typeface="+mj-cs"/>
              </a:rPr>
              <a:t>How do you think your partner would respond?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2195186"/>
            <a:ext cx="7267235" cy="3900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hlink"/>
              </a:buClr>
              <a:buFont typeface="Wingdings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Country of family origin and heritage</a:t>
            </a:r>
          </a:p>
          <a:p>
            <a:pPr fontAlgn="auto">
              <a:spcAft>
                <a:spcPts val="0"/>
              </a:spcAft>
              <a:buClr>
                <a:schemeClr val="hlink"/>
              </a:buClr>
              <a:buFont typeface="Wingdings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Languages spoken</a:t>
            </a:r>
          </a:p>
          <a:p>
            <a:pPr fontAlgn="auto">
              <a:spcAft>
                <a:spcPts val="0"/>
              </a:spcAft>
              <a:buClr>
                <a:schemeClr val="hlink"/>
              </a:buClr>
              <a:buFont typeface="Wingdings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Interests or hobbies</a:t>
            </a:r>
          </a:p>
          <a:p>
            <a:pPr fontAlgn="auto">
              <a:spcAft>
                <a:spcPts val="0"/>
              </a:spcAft>
              <a:buClr>
                <a:schemeClr val="hlink"/>
              </a:buClr>
              <a:buFont typeface="Wingdings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Favorite foods</a:t>
            </a:r>
          </a:p>
          <a:p>
            <a:pPr fontAlgn="auto">
              <a:spcAft>
                <a:spcPts val="0"/>
              </a:spcAft>
              <a:buClr>
                <a:schemeClr val="hlink"/>
              </a:buClr>
              <a:buFont typeface="Wingdings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Preferred types of movies, </a:t>
            </a:r>
            <a:r>
              <a:rPr lang="en-US" dirty="0" err="1">
                <a:ea typeface="+mn-ea"/>
                <a:cs typeface="+mn-cs"/>
              </a:rPr>
              <a:t>tv</a:t>
            </a:r>
            <a:r>
              <a:rPr lang="en-US" dirty="0">
                <a:ea typeface="+mn-ea"/>
                <a:cs typeface="+mn-cs"/>
              </a:rPr>
              <a:t> programs</a:t>
            </a:r>
          </a:p>
          <a:p>
            <a:pPr fontAlgn="auto">
              <a:spcAft>
                <a:spcPts val="0"/>
              </a:spcAft>
              <a:buClr>
                <a:schemeClr val="hlink"/>
              </a:buClr>
              <a:buFont typeface="Wingdings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Preferred types of music</a:t>
            </a:r>
          </a:p>
          <a:p>
            <a:pPr fontAlgn="auto">
              <a:spcAft>
                <a:spcPts val="0"/>
              </a:spcAft>
              <a:buClr>
                <a:schemeClr val="hlink"/>
              </a:buClr>
              <a:buFont typeface="Wingdings" charset="2"/>
              <a:buChar char="ü"/>
              <a:defRPr/>
            </a:pPr>
            <a:r>
              <a:rPr lang="en-US" dirty="0">
                <a:ea typeface="+mn-ea"/>
                <a:cs typeface="+mn-cs"/>
              </a:rPr>
              <a:t>Pets, if any, or favorite </a:t>
            </a:r>
            <a:r>
              <a:rPr lang="en-US" dirty="0" smtClean="0">
                <a:ea typeface="+mn-ea"/>
                <a:cs typeface="+mn-cs"/>
              </a:rPr>
              <a:t>animals</a:t>
            </a:r>
          </a:p>
          <a:p>
            <a:pPr fontAlgn="auto">
              <a:spcAft>
                <a:spcPts val="0"/>
              </a:spcAft>
              <a:buClr>
                <a:schemeClr val="hlink"/>
              </a:buClr>
              <a:buFont typeface="Wingdings" charset="2"/>
              <a:buChar char="ü"/>
              <a:defRPr/>
            </a:pPr>
            <a:r>
              <a:rPr lang="en-US" dirty="0" smtClean="0"/>
              <a:t>Fantasy vehicle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454716"/>
            <a:ext cx="7309824" cy="1270074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>
                <a:solidFill>
                  <a:srgbClr val="000000"/>
                </a:solidFill>
              </a:rPr>
              <a:t>Questions </a:t>
            </a:r>
            <a:r>
              <a:rPr lang="en-US" sz="4000" b="1" dirty="0" smtClean="0">
                <a:solidFill>
                  <a:srgbClr val="000000"/>
                </a:solidFill>
              </a:rPr>
              <a:t>that Guide </a:t>
            </a:r>
            <a:r>
              <a:rPr lang="en-US" sz="4000" b="1" dirty="0">
                <a:solidFill>
                  <a:srgbClr val="000000"/>
                </a:solidFill>
              </a:rPr>
              <a:t>O</a:t>
            </a:r>
            <a:r>
              <a:rPr lang="en-US" sz="4000" b="1" dirty="0" smtClean="0">
                <a:solidFill>
                  <a:srgbClr val="000000"/>
                </a:solidFill>
              </a:rPr>
              <a:t>ur Work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081759" y="1567991"/>
            <a:ext cx="7142465" cy="443741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 What </a:t>
            </a:r>
            <a:r>
              <a:rPr lang="en-US" sz="2800" b="1" dirty="0">
                <a:ea typeface="+mn-ea"/>
                <a:cs typeface="+mn-cs"/>
              </a:rPr>
              <a:t>barriers</a:t>
            </a:r>
            <a:r>
              <a:rPr lang="en-US" sz="2800" dirty="0">
                <a:ea typeface="+mn-ea"/>
                <a:cs typeface="+mn-cs"/>
              </a:rPr>
              <a:t> to student learning exist </a:t>
            </a:r>
            <a:r>
              <a:rPr lang="en-US" sz="2800" dirty="0" smtClean="0">
                <a:ea typeface="+mn-ea"/>
                <a:cs typeface="+mn-cs"/>
              </a:rPr>
              <a:t>within the </a:t>
            </a:r>
            <a:r>
              <a:rPr lang="en-US" sz="2800" dirty="0" smtClean="0"/>
              <a:t>district</a:t>
            </a:r>
            <a:r>
              <a:rPr lang="en-US" sz="2800" dirty="0" smtClean="0">
                <a:ea typeface="+mn-ea"/>
                <a:cs typeface="+mn-cs"/>
              </a:rPr>
              <a:t>, </a:t>
            </a:r>
            <a:r>
              <a:rPr lang="en-US" sz="2800" dirty="0">
                <a:ea typeface="+mn-ea"/>
                <a:cs typeface="+mn-cs"/>
              </a:rPr>
              <a:t>our </a:t>
            </a:r>
            <a:r>
              <a:rPr lang="en-US" sz="2800" dirty="0" smtClean="0">
                <a:ea typeface="+mn-ea"/>
                <a:cs typeface="+mn-cs"/>
              </a:rPr>
              <a:t>schools, </a:t>
            </a:r>
            <a:r>
              <a:rPr lang="en-US" sz="2800" dirty="0">
                <a:ea typeface="+mn-ea"/>
                <a:cs typeface="+mn-cs"/>
              </a:rPr>
              <a:t>and us?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n-ea"/>
                <a:cs typeface="+mn-cs"/>
              </a:rPr>
              <a:t> What are </a:t>
            </a:r>
            <a:r>
              <a:rPr lang="en-US" sz="2800" dirty="0" smtClean="0">
                <a:ea typeface="+mn-ea"/>
                <a:cs typeface="+mn-cs"/>
              </a:rPr>
              <a:t>your, </a:t>
            </a:r>
            <a:r>
              <a:rPr lang="en-US" sz="2800" dirty="0">
                <a:ea typeface="+mn-ea"/>
                <a:cs typeface="+mn-cs"/>
              </a:rPr>
              <a:t>your </a:t>
            </a:r>
            <a:r>
              <a:rPr lang="en-US" sz="2800" dirty="0" smtClean="0">
                <a:ea typeface="+mn-ea"/>
                <a:cs typeface="+mn-cs"/>
              </a:rPr>
              <a:t>school’s, and the </a:t>
            </a:r>
            <a:r>
              <a:rPr lang="en-US" sz="2800" dirty="0" smtClean="0"/>
              <a:t>board</a:t>
            </a:r>
            <a:r>
              <a:rPr lang="en-US" sz="2800" dirty="0" smtClean="0">
                <a:ea typeface="+mn-ea"/>
                <a:cs typeface="+mn-cs"/>
              </a:rPr>
              <a:t>’s </a:t>
            </a:r>
            <a:r>
              <a:rPr lang="en-US" sz="2800" b="1" dirty="0">
                <a:ea typeface="+mn-ea"/>
                <a:cs typeface="+mn-cs"/>
              </a:rPr>
              <a:t>core values </a:t>
            </a:r>
            <a:r>
              <a:rPr lang="en-US" sz="2800" dirty="0">
                <a:ea typeface="+mn-ea"/>
                <a:cs typeface="+mn-cs"/>
              </a:rPr>
              <a:t>that support equitable learning outcomes for students?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n-ea"/>
                <a:cs typeface="+mn-cs"/>
              </a:rPr>
              <a:t> What examples do you have for </a:t>
            </a:r>
            <a:r>
              <a:rPr lang="en-US" sz="2800" b="1" dirty="0">
                <a:ea typeface="+mn-ea"/>
                <a:cs typeface="+mn-cs"/>
              </a:rPr>
              <a:t>unhealthy and healthy language, behaviors</a:t>
            </a:r>
            <a:r>
              <a:rPr lang="en-US" sz="2800" dirty="0">
                <a:ea typeface="+mn-ea"/>
                <a:cs typeface="+mn-cs"/>
              </a:rPr>
              <a:t>, </a:t>
            </a:r>
            <a:r>
              <a:rPr lang="en-US" sz="2800" b="1" dirty="0">
                <a:ea typeface="+mn-ea"/>
                <a:cs typeface="+mn-cs"/>
              </a:rPr>
              <a:t>policies and practices </a:t>
            </a:r>
            <a:r>
              <a:rPr lang="en-US" sz="2800" dirty="0">
                <a:ea typeface="+mn-ea"/>
                <a:cs typeface="+mn-cs"/>
              </a:rPr>
              <a:t>used by </a:t>
            </a:r>
            <a:r>
              <a:rPr lang="en-US" sz="2800" dirty="0" smtClean="0">
                <a:ea typeface="+mn-ea"/>
                <a:cs typeface="+mn-cs"/>
              </a:rPr>
              <a:t>you and your </a:t>
            </a:r>
            <a:r>
              <a:rPr lang="en-US" sz="2800" dirty="0" smtClean="0"/>
              <a:t>board</a:t>
            </a:r>
            <a:r>
              <a:rPr lang="en-US" sz="2800" dirty="0" smtClean="0">
                <a:ea typeface="+mn-ea"/>
                <a:cs typeface="+mn-cs"/>
              </a:rPr>
              <a:t> and school colleagues?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ea typeface="+mn-ea"/>
                <a:cs typeface="+mn-cs"/>
              </a:rPr>
              <a:t> What </a:t>
            </a:r>
            <a:r>
              <a:rPr lang="en-US" sz="2800" b="1" dirty="0">
                <a:ea typeface="+mn-ea"/>
                <a:cs typeface="+mn-cs"/>
              </a:rPr>
              <a:t>standards</a:t>
            </a:r>
            <a:r>
              <a:rPr lang="en-US" sz="2800" dirty="0">
                <a:ea typeface="+mn-ea"/>
                <a:cs typeface="+mn-cs"/>
              </a:rPr>
              <a:t> do </a:t>
            </a:r>
            <a:r>
              <a:rPr lang="en-US" sz="2800" dirty="0" smtClean="0">
                <a:ea typeface="+mn-ea"/>
                <a:cs typeface="+mn-cs"/>
              </a:rPr>
              <a:t>you, </a:t>
            </a:r>
            <a:r>
              <a:rPr lang="en-US" sz="2800" dirty="0" smtClean="0"/>
              <a:t>district</a:t>
            </a:r>
            <a:r>
              <a:rPr lang="en-US" sz="2800" dirty="0" smtClean="0">
                <a:ea typeface="+mn-ea"/>
                <a:cs typeface="+mn-cs"/>
              </a:rPr>
              <a:t>/school </a:t>
            </a:r>
            <a:r>
              <a:rPr lang="en-US" sz="2800" dirty="0">
                <a:ea typeface="+mn-ea"/>
                <a:cs typeface="+mn-cs"/>
              </a:rPr>
              <a:t>use to ensure equitable learning outcomes for students?</a:t>
            </a:r>
            <a:r>
              <a:rPr lang="en-US" sz="2800" dirty="0" smtClean="0">
                <a:ea typeface="+mn-ea"/>
                <a:cs typeface="+mn-cs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 To what extent are you satisfied </a:t>
            </a:r>
            <a:r>
              <a:rPr lang="en-US" sz="2800" b="1" dirty="0" smtClean="0"/>
              <a:t>with student learning outcome</a:t>
            </a:r>
            <a:r>
              <a:rPr lang="en-US" sz="2800" dirty="0" smtClean="0"/>
              <a:t>s in your school and in your board?</a:t>
            </a:r>
            <a:endParaRPr lang="en-US" sz="28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Wingdings" charset="2"/>
              <a:buNone/>
              <a:defRPr/>
            </a:pPr>
            <a:endParaRPr lang="en-US" sz="2800" dirty="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023" y="1208891"/>
            <a:ext cx="6965245" cy="78261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Tool - Th</a:t>
            </a:r>
            <a:r>
              <a:rPr lang="en-US" sz="4400" b="1" dirty="0" smtClean="0">
                <a:solidFill>
                  <a:srgbClr val="000000"/>
                </a:solidFill>
              </a:rPr>
              <a:t>e Continuum</a:t>
            </a:r>
            <a:r>
              <a:rPr lang="en-US" sz="4400" b="1" dirty="0" smtClean="0">
                <a:solidFill>
                  <a:srgbClr val="660066"/>
                </a:solidFill>
              </a:rPr>
              <a:t/>
            </a:r>
            <a:br>
              <a:rPr lang="en-US" sz="4400" b="1" dirty="0" smtClean="0">
                <a:solidFill>
                  <a:srgbClr val="660066"/>
                </a:solidFill>
              </a:rPr>
            </a:br>
            <a:endParaRPr lang="en-US" sz="4400" b="1" dirty="0">
              <a:solidFill>
                <a:srgbClr val="6600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832306" y="2157895"/>
            <a:ext cx="3882263" cy="3571030"/>
          </a:xfrm>
          <a:prstGeom prst="rect">
            <a:avLst/>
          </a:prstGeom>
        </p:spPr>
        <p:txBody>
          <a:bodyPr/>
          <a:lstStyle/>
          <a:p>
            <a:pPr marL="344488" indent="-344488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b="1" dirty="0">
                <a:solidFill>
                  <a:srgbClr val="990000"/>
                </a:solidFill>
              </a:rPr>
              <a:t>Cultural destructiveness</a:t>
            </a:r>
          </a:p>
          <a:p>
            <a:pPr marL="344488" indent="-344488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b="1" dirty="0">
                <a:solidFill>
                  <a:srgbClr val="990000"/>
                </a:solidFill>
              </a:rPr>
              <a:t>Cultural incapacity</a:t>
            </a:r>
          </a:p>
          <a:p>
            <a:pPr marL="344488" indent="-344488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b="1" dirty="0">
                <a:solidFill>
                  <a:srgbClr val="990000"/>
                </a:solidFill>
              </a:rPr>
              <a:t>Cultural blindness</a:t>
            </a:r>
            <a:endParaRPr lang="en-US" b="1" dirty="0"/>
          </a:p>
          <a:p>
            <a:pPr marL="344488" indent="-344488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b="1" dirty="0">
                <a:solidFill>
                  <a:srgbClr val="336B18"/>
                </a:solidFill>
              </a:rPr>
              <a:t>Cultural </a:t>
            </a:r>
            <a:br>
              <a:rPr lang="en-US" b="1" dirty="0">
                <a:solidFill>
                  <a:srgbClr val="336B18"/>
                </a:solidFill>
              </a:rPr>
            </a:br>
            <a:r>
              <a:rPr lang="en-US" b="1" dirty="0">
                <a:solidFill>
                  <a:srgbClr val="336B18"/>
                </a:solidFill>
              </a:rPr>
              <a:t>pre-competence</a:t>
            </a:r>
          </a:p>
          <a:p>
            <a:pPr marL="344488" indent="-344488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b="1" dirty="0">
                <a:solidFill>
                  <a:srgbClr val="336B18"/>
                </a:solidFill>
              </a:rPr>
              <a:t>Cultural competence</a:t>
            </a:r>
          </a:p>
          <a:p>
            <a:pPr marL="344488" indent="-344488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b="1" dirty="0">
                <a:solidFill>
                  <a:srgbClr val="336B18"/>
                </a:solidFill>
              </a:rPr>
              <a:t>Cultural proficiency</a:t>
            </a:r>
            <a:endParaRPr lang="en-US" dirty="0"/>
          </a:p>
          <a:p>
            <a:pPr marL="344488" indent="-344488" eaLnBrk="1" hangingPunct="1">
              <a:lnSpc>
                <a:spcPct val="90000"/>
              </a:lnSpc>
              <a:buFont typeface="Wingdings" charset="2"/>
              <a:buNone/>
            </a:pPr>
            <a:endParaRPr lang="en-US" i="1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81958" y="1754651"/>
            <a:ext cx="3345261" cy="217865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" charset="2"/>
              <a:buChar char="Ø"/>
            </a:pPr>
            <a:endParaRPr lang="en-US" i="1" dirty="0"/>
          </a:p>
          <a:p>
            <a:pPr marL="0" indent="0" eaLnBrk="1" hangingPunct="1">
              <a:buFont typeface="Wingdings" charset="2"/>
              <a:buChar char="Ø"/>
            </a:pPr>
            <a:r>
              <a:rPr lang="en-US" i="1" dirty="0" smtClean="0"/>
              <a:t> There </a:t>
            </a:r>
            <a:r>
              <a:rPr lang="en-US" i="1" dirty="0"/>
              <a:t>are six points </a:t>
            </a:r>
            <a:r>
              <a:rPr lang="en-US" i="1" dirty="0" smtClean="0"/>
              <a:t>along </a:t>
            </a:r>
            <a:r>
              <a:rPr lang="en-US" i="1" dirty="0"/>
              <a:t>the cultural proficiency continuum that indicate unique ways of perceiving and responding to differences.</a:t>
            </a:r>
            <a:br>
              <a:rPr lang="en-US" i="1" dirty="0"/>
            </a:b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247" y="4680927"/>
            <a:ext cx="1207725" cy="1047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265" y="4678488"/>
            <a:ext cx="1150417" cy="107830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06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19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Cultural Destructiveness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72166" y="2119257"/>
            <a:ext cx="5987279" cy="36038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i="1" dirty="0" smtClean="0"/>
              <a:t>Hostility/Negativity</a:t>
            </a:r>
          </a:p>
          <a:p>
            <a:r>
              <a:rPr lang="en-US" sz="2800" i="1" dirty="0" smtClean="0"/>
              <a:t> Period preceding 1492 – Pre-Columbian</a:t>
            </a:r>
          </a:p>
          <a:p>
            <a:r>
              <a:rPr lang="en-US" sz="2800" i="1" dirty="0" smtClean="0"/>
              <a:t> I don’t want those kids in my class/school</a:t>
            </a:r>
          </a:p>
          <a:p>
            <a:r>
              <a:rPr lang="en-US" sz="2800" i="1" dirty="0" smtClean="0"/>
              <a:t> No such thing as autism</a:t>
            </a:r>
          </a:p>
          <a:p>
            <a:r>
              <a:rPr lang="en-US" sz="2800" i="1" dirty="0" smtClean="0"/>
              <a:t> Physical abuse</a:t>
            </a:r>
          </a:p>
          <a:p>
            <a:r>
              <a:rPr lang="en-US" sz="2800" i="1" dirty="0" smtClean="0"/>
              <a:t> ‘They don’t value education’</a:t>
            </a:r>
          </a:p>
          <a:p>
            <a:pPr>
              <a:buNone/>
            </a:pPr>
            <a:endParaRPr lang="en-US" sz="2800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Cultural Incapacity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600" b="1" i="1" dirty="0" smtClean="0"/>
              <a:t>Dismissive/Blaming</a:t>
            </a:r>
          </a:p>
          <a:p>
            <a:pPr algn="ctr">
              <a:buNone/>
            </a:pPr>
            <a:endParaRPr lang="en-US" sz="3600" b="1" i="1" dirty="0" smtClean="0"/>
          </a:p>
          <a:p>
            <a:r>
              <a:rPr lang="en-US" sz="2800" dirty="0" smtClean="0"/>
              <a:t> </a:t>
            </a:r>
            <a:r>
              <a:rPr lang="en-US" sz="3097" dirty="0" smtClean="0"/>
              <a:t>Questioning qualifications</a:t>
            </a:r>
          </a:p>
          <a:p>
            <a:r>
              <a:rPr lang="en-US" sz="3097" dirty="0" smtClean="0"/>
              <a:t> Mispronouncing unfamiliar names; making fun of</a:t>
            </a:r>
          </a:p>
          <a:p>
            <a:r>
              <a:rPr lang="en-US" sz="3097" i="1" dirty="0" smtClean="0"/>
              <a:t> With an accent like that, they couldn’t be very smart</a:t>
            </a:r>
          </a:p>
          <a:p>
            <a:r>
              <a:rPr lang="en-US" sz="3097" i="1" dirty="0" smtClean="0"/>
              <a:t> Their parents don’t care, why should I?</a:t>
            </a:r>
          </a:p>
          <a:p>
            <a:r>
              <a:rPr lang="en-US" sz="3097" i="1" dirty="0" smtClean="0"/>
              <a:t> I’m very successful when working with ‘normal kids’</a:t>
            </a:r>
          </a:p>
          <a:p>
            <a:endParaRPr lang="en-US" sz="28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Cultural Blindness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600" b="1" i="1" dirty="0" smtClean="0"/>
              <a:t>Pretending/Unable to see Culture</a:t>
            </a:r>
          </a:p>
          <a:p>
            <a:pPr algn="ctr">
              <a:buNone/>
            </a:pPr>
            <a:endParaRPr lang="en-US" sz="3600" b="1" i="1" dirty="0" smtClean="0"/>
          </a:p>
          <a:p>
            <a:pPr marL="514350" indent="-514350"/>
            <a:r>
              <a:rPr lang="en-US" sz="2800" dirty="0" smtClean="0"/>
              <a:t>Diversity/equity training separate from other PD</a:t>
            </a:r>
          </a:p>
          <a:p>
            <a:pPr marL="514350" indent="-514350"/>
            <a:r>
              <a:rPr lang="en-US" sz="2800" dirty="0" smtClean="0"/>
              <a:t>Ignoring access/achievement gaps</a:t>
            </a:r>
          </a:p>
          <a:p>
            <a:pPr marL="514350" indent="-514350"/>
            <a:r>
              <a:rPr lang="en-US" sz="2800" i="1" dirty="0" smtClean="0"/>
              <a:t>Really, I don’t see color; I treat all kids alike</a:t>
            </a:r>
          </a:p>
          <a:p>
            <a:pPr marL="514350" indent="-514350"/>
            <a:r>
              <a:rPr lang="en-US" sz="2800" i="1" dirty="0" smtClean="0"/>
              <a:t>What’s wrong with what we are doing; most are doing well</a:t>
            </a:r>
          </a:p>
          <a:p>
            <a:pPr marL="514350" indent="-514350"/>
            <a:r>
              <a:rPr lang="en-US" sz="2800" i="1" dirty="0" smtClean="0"/>
              <a:t>Don’t be so sensitive; I was ‘just kidding’</a:t>
            </a:r>
            <a:endParaRPr lang="en-US" sz="28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b="1" dirty="0" smtClean="0">
                <a:solidFill>
                  <a:srgbClr val="000000"/>
                </a:solidFill>
              </a:rPr>
              <a:t>Learning Agreements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Tech check – use appropriately,</a:t>
            </a:r>
          </a:p>
          <a:p>
            <a:r>
              <a:rPr lang="en-US" dirty="0" smtClean="0"/>
              <a:t> Hand signals, chimes</a:t>
            </a:r>
          </a:p>
          <a:p>
            <a:r>
              <a:rPr lang="en-US" dirty="0" smtClean="0"/>
              <a:t> Be 100% present,</a:t>
            </a:r>
          </a:p>
          <a:p>
            <a:r>
              <a:rPr lang="en-US" dirty="0" smtClean="0"/>
              <a:t> Participate to seek to understand,</a:t>
            </a:r>
          </a:p>
          <a:p>
            <a:r>
              <a:rPr lang="en-US" dirty="0" smtClean="0"/>
              <a:t> Learn about self and others and</a:t>
            </a:r>
          </a:p>
          <a:p>
            <a:r>
              <a:rPr lang="en-US" dirty="0" smtClean="0"/>
              <a:t> Enjoy the day!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Cultural Precompetence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600" b="1" i="1" dirty="0" smtClean="0"/>
              <a:t>Begin to know what we don’t know; becoming aware of culture</a:t>
            </a:r>
          </a:p>
          <a:p>
            <a:pPr algn="ctr">
              <a:buNone/>
            </a:pPr>
            <a:endParaRPr lang="en-US" sz="3600" b="1" i="1" dirty="0" smtClean="0"/>
          </a:p>
          <a:p>
            <a:r>
              <a:rPr lang="en-US" sz="2800" dirty="0" smtClean="0"/>
              <a:t> Short-term PD is event based</a:t>
            </a:r>
          </a:p>
          <a:p>
            <a:r>
              <a:rPr lang="en-US" sz="2800" dirty="0" smtClean="0"/>
              <a:t> Long-term PD is data driven; what is needed to be learned</a:t>
            </a:r>
          </a:p>
          <a:p>
            <a:r>
              <a:rPr lang="en-US" sz="2800" dirty="0" smtClean="0"/>
              <a:t> Begin to recognize issues of disproportionality</a:t>
            </a:r>
          </a:p>
          <a:p>
            <a:r>
              <a:rPr lang="en-US" sz="2800" i="1" dirty="0" smtClean="0"/>
              <a:t> We are trying to teach the kids who used to go to school here</a:t>
            </a:r>
            <a:endParaRPr lang="en-US" sz="28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Cultural Competence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600" b="1" i="1" dirty="0" smtClean="0"/>
              <a:t>Doing/Speaking Up</a:t>
            </a:r>
          </a:p>
          <a:p>
            <a:pPr algn="ctr">
              <a:buNone/>
            </a:pPr>
            <a:endParaRPr lang="en-US" sz="2800" dirty="0" smtClean="0"/>
          </a:p>
          <a:p>
            <a:r>
              <a:rPr lang="en-US" sz="2800" dirty="0" smtClean="0"/>
              <a:t> Students and visitors can see images like and different from them</a:t>
            </a:r>
          </a:p>
          <a:p>
            <a:r>
              <a:rPr lang="en-US" sz="2800" dirty="0" smtClean="0"/>
              <a:t> School is using disaggregated data to drive decision making</a:t>
            </a:r>
          </a:p>
          <a:p>
            <a:r>
              <a:rPr lang="en-US" sz="2800" dirty="0" smtClean="0"/>
              <a:t> Access data gathered and analyzed for developing strategies for inclusion</a:t>
            </a:r>
          </a:p>
          <a:p>
            <a:r>
              <a:rPr lang="en-US" sz="2800" dirty="0" smtClean="0"/>
              <a:t> School functions as a learning community</a:t>
            </a:r>
          </a:p>
          <a:p>
            <a:r>
              <a:rPr lang="en-US" sz="2800" dirty="0" smtClean="0"/>
              <a:t> Multiple perspectives invite speaking out against unfairness</a:t>
            </a:r>
          </a:p>
          <a:p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Cultural Proficiency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600" b="1" i="1" dirty="0" smtClean="0"/>
              <a:t>Advocacy for social justice</a:t>
            </a:r>
          </a:p>
          <a:p>
            <a:pPr algn="ctr">
              <a:buNone/>
            </a:pPr>
            <a:endParaRPr lang="en-US" sz="3600" b="1" i="1" dirty="0" smtClean="0"/>
          </a:p>
          <a:p>
            <a:r>
              <a:rPr lang="en-US" sz="2800" dirty="0" smtClean="0"/>
              <a:t> Lived commitments to</a:t>
            </a:r>
          </a:p>
          <a:p>
            <a:pPr lvl="1"/>
            <a:r>
              <a:rPr lang="en-US" sz="2600" dirty="0" smtClean="0"/>
              <a:t> Advocacy</a:t>
            </a:r>
          </a:p>
          <a:p>
            <a:pPr lvl="1"/>
            <a:r>
              <a:rPr lang="en-US" sz="2600" dirty="0" smtClean="0"/>
              <a:t> Social justice; doing what’s right for students</a:t>
            </a:r>
          </a:p>
          <a:p>
            <a:pPr lvl="1"/>
            <a:r>
              <a:rPr lang="en-US" sz="2600" dirty="0" smtClean="0"/>
              <a:t> Life-long learning</a:t>
            </a:r>
          </a:p>
          <a:p>
            <a:r>
              <a:rPr lang="en-US" sz="2800" dirty="0" smtClean="0"/>
              <a:t> Realization that Cultural Proficiency is a ‘process’</a:t>
            </a:r>
          </a:p>
          <a:p>
            <a:r>
              <a:rPr lang="en-US" sz="2800" dirty="0" smtClean="0"/>
              <a:t> Commitment to mentoring at 2 levels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Two Views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914400" y="2209801"/>
            <a:ext cx="3428999" cy="3657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4800600" y="2209801"/>
            <a:ext cx="3657600" cy="3657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Mirrors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1" y="3039533"/>
            <a:ext cx="3657599" cy="2510692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reflection stA="50000" endPos="47000" dist="127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39533"/>
            <a:ext cx="3347589" cy="2510692"/>
          </a:xfrm>
          <a:prstGeom prst="rect">
            <a:avLst/>
          </a:prstGeom>
          <a:effectLst>
            <a:glow rad="101600">
              <a:schemeClr val="bg2">
                <a:alpha val="75000"/>
              </a:schemeClr>
            </a:glow>
            <a:reflection stA="50000" endPos="49000" dist="12700" dir="5400000" sy="-100000" algn="bl" rotWithShape="0"/>
          </a:effec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Other Cultures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58337"/>
            <a:ext cx="7770813" cy="3909064"/>
          </a:xfrm>
        </p:spPr>
        <p:txBody>
          <a:bodyPr rtlCol="0">
            <a:noAutofit/>
          </a:bodyPr>
          <a:lstStyle/>
          <a:p>
            <a:pPr marL="465138" indent="-465138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US" sz="1800" dirty="0" smtClean="0">
              <a:ea typeface="+mn-ea"/>
              <a:cs typeface="+mn-cs"/>
            </a:endParaRPr>
          </a:p>
          <a:p>
            <a:pPr marL="465138" indent="-465138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US" sz="1800" dirty="0" smtClean="0"/>
          </a:p>
          <a:p>
            <a:pPr marL="465138" indent="-465138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dirty="0">
                <a:ea typeface="+mn-ea"/>
                <a:cs typeface="+mn-cs"/>
              </a:rPr>
              <a:t>world in which you were born</a:t>
            </a:r>
          </a:p>
          <a:p>
            <a:pPr marL="465138" indent="-465138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 is just one model of reality.</a:t>
            </a:r>
          </a:p>
          <a:p>
            <a:pPr marL="465138" indent="-465138" algn="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</a:p>
          <a:p>
            <a:pPr marL="465138" indent="-465138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Other cultures are not </a:t>
            </a:r>
          </a:p>
          <a:p>
            <a:pPr marL="465138" indent="-465138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b="1" dirty="0">
                <a:ea typeface="+mn-ea"/>
                <a:cs typeface="+mn-cs"/>
              </a:rPr>
              <a:t>failed attempts at being you:</a:t>
            </a:r>
          </a:p>
          <a:p>
            <a:pPr marL="465138" indent="-465138" algn="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</a:p>
          <a:p>
            <a:pPr marL="465138" indent="-465138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They are unique manifestations </a:t>
            </a:r>
          </a:p>
          <a:p>
            <a:pPr marL="465138" indent="-465138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dirty="0">
                <a:ea typeface="+mn-ea"/>
                <a:cs typeface="+mn-cs"/>
              </a:rPr>
              <a:t>of the human spirit</a:t>
            </a:r>
          </a:p>
          <a:p>
            <a:pPr marL="465138" indent="-465138" algn="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endParaRPr lang="en-US" sz="1400" dirty="0">
              <a:ea typeface="+mn-ea"/>
              <a:cs typeface="+mn-cs"/>
            </a:endParaRPr>
          </a:p>
          <a:p>
            <a:pPr marL="465138" indent="-465138" algn="ctr" fontAlgn="auto">
              <a:lnSpc>
                <a:spcPct val="90000"/>
              </a:lnSpc>
              <a:spcAft>
                <a:spcPts val="0"/>
              </a:spcAft>
              <a:buFont typeface="Wingdings" charset="2"/>
              <a:buNone/>
              <a:defRPr/>
            </a:pPr>
            <a:r>
              <a:rPr lang="en-US" sz="1200" dirty="0" smtClean="0">
                <a:ea typeface="+mn-ea"/>
                <a:cs typeface="+mn-cs"/>
              </a:rPr>
              <a:t>						Wade </a:t>
            </a:r>
            <a:r>
              <a:rPr lang="en-US" sz="1200" dirty="0">
                <a:ea typeface="+mn-ea"/>
                <a:cs typeface="+mn-cs"/>
              </a:rPr>
              <a:t>Davis, Anthropologist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Cultural Proficiency is attainable when. . 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1" y="2333908"/>
            <a:ext cx="7461520" cy="385736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We believe all students deserve high-level education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We believe students’ cultures are foundations upon which to build their educational experiences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 We believe that we can educate each and all of our students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Voices that Resonate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7568" r="-4756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</a:rPr>
              <a:t>Intended Outcomes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234937" y="1838995"/>
            <a:ext cx="4909693" cy="40950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/>
              <a:t> Participants to view Cultural Proficiency as a shared priority;</a:t>
            </a:r>
          </a:p>
          <a:p>
            <a:r>
              <a:rPr lang="en-US" sz="2000" dirty="0" smtClean="0"/>
              <a:t> Participants to experience Cultural Proficiency as personal and professional work;</a:t>
            </a:r>
          </a:p>
          <a:p>
            <a:r>
              <a:rPr lang="en-US" sz="2000" dirty="0" smtClean="0"/>
              <a:t> Participants to use the lens of </a:t>
            </a:r>
            <a:r>
              <a:rPr lang="en-US" sz="2000" i="1" dirty="0" smtClean="0"/>
              <a:t>Cultural Proficiency </a:t>
            </a:r>
            <a:r>
              <a:rPr lang="en-US" sz="2000" dirty="0" smtClean="0"/>
              <a:t>as a guide with colleagues in addressing access and achievement gap issues; and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Participants to use Tools of Cultural Proficiency to build professional capital for changing conversations.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6144630" y="2530339"/>
            <a:ext cx="2231291" cy="239653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0000"/>
                </a:solidFill>
                <a:ea typeface="+mj-ea"/>
                <a:cs typeface="+mj-cs"/>
              </a:rPr>
              <a:t>Agenda – Triple </a:t>
            </a:r>
            <a:r>
              <a:rPr lang="en-US" sz="4400" b="1" dirty="0" smtClean="0">
                <a:solidFill>
                  <a:srgbClr val="000000"/>
                </a:solidFill>
              </a:rPr>
              <a:t>T</a:t>
            </a:r>
            <a:r>
              <a:rPr lang="en-US" sz="4400" b="1" dirty="0" smtClean="0">
                <a:solidFill>
                  <a:srgbClr val="000000"/>
                </a:solidFill>
                <a:ea typeface="+mj-ea"/>
                <a:cs typeface="+mj-cs"/>
              </a:rPr>
              <a:t>rack</a:t>
            </a:r>
            <a:endParaRPr lang="en-US" sz="4400" b="1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524385" cy="38100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en-US" b="1" dirty="0" smtClean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en-US" sz="28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Use </a:t>
            </a:r>
            <a:r>
              <a:rPr lang="en-US" sz="2800" dirty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strategies</a:t>
            </a:r>
            <a:r>
              <a:rPr lang="en-US" sz="28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to </a:t>
            </a:r>
            <a:r>
              <a:rPr lang="en-US" sz="2800" dirty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support our learning </a:t>
            </a:r>
            <a:r>
              <a:rPr lang="en-US" sz="28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today;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en-US" sz="28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Explore </a:t>
            </a:r>
            <a:r>
              <a:rPr lang="en-US" sz="2800" dirty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applications for these strategies</a:t>
            </a:r>
            <a:r>
              <a:rPr lang="en-US" sz="28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with </a:t>
            </a:r>
            <a:r>
              <a:rPr lang="en-US" sz="2800" dirty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adult groups </a:t>
            </a:r>
            <a:r>
              <a:rPr lang="en-US" sz="28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as facilitators within </a:t>
            </a:r>
            <a:r>
              <a:rPr lang="en-US" sz="2800" dirty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our </a:t>
            </a:r>
            <a:r>
              <a:rPr lang="en-US" sz="28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communities; and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en-US" sz="28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Consider </a:t>
            </a:r>
            <a:r>
              <a:rPr lang="en-US" sz="2800" dirty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application of these strategies</a:t>
            </a:r>
            <a:r>
              <a:rPr lang="en-US" sz="28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en-US" sz="2800" dirty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classrooms focused on student </a:t>
            </a:r>
            <a:r>
              <a:rPr lang="en-US" sz="2800" dirty="0" smtClean="0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achievement.</a:t>
            </a:r>
          </a:p>
          <a:p>
            <a:pPr eaLnBrk="1" hangingPunct="1"/>
            <a:endParaRPr lang="en-US" b="1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utoUpdateAnimBg="0"/>
      <p:bldP spid="10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2732" y="658555"/>
            <a:ext cx="6074325" cy="11102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In Appreciation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7176"/>
            <a:ext cx="3625280" cy="456898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b="1" dirty="0" smtClean="0"/>
          </a:p>
          <a:p>
            <a:pPr algn="ctr">
              <a:buNone/>
            </a:pPr>
            <a:r>
              <a:rPr lang="en-US" sz="6600" b="1" dirty="0" smtClean="0">
                <a:solidFill>
                  <a:srgbClr val="0000FF"/>
                </a:solidFill>
              </a:rPr>
              <a:t>Terry Cross</a:t>
            </a:r>
            <a:endParaRPr lang="en-US" sz="6600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622" y="1768831"/>
            <a:ext cx="2903097" cy="387026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817582"/>
            <a:ext cx="7309824" cy="120248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660066"/>
                </a:solidFill>
              </a:rPr>
              <a:t>Our </a:t>
            </a:r>
            <a:br>
              <a:rPr lang="en-US" sz="4000" b="1" dirty="0" smtClean="0">
                <a:solidFill>
                  <a:srgbClr val="660066"/>
                </a:solidFill>
              </a:rPr>
            </a:br>
            <a:r>
              <a:rPr lang="en-US" sz="4000" b="1" dirty="0" smtClean="0">
                <a:solidFill>
                  <a:srgbClr val="660066"/>
                </a:solidFill>
              </a:rPr>
              <a:t>‘Community </a:t>
            </a:r>
            <a:r>
              <a:rPr lang="en-US" sz="4000" b="1" dirty="0">
                <a:solidFill>
                  <a:srgbClr val="660066"/>
                </a:solidFill>
              </a:rPr>
              <a:t>of Practice’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914401" y="2119257"/>
            <a:ext cx="7309823" cy="368989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eaLnBrk="1" hangingPunct="1">
              <a:buNone/>
            </a:pPr>
            <a:r>
              <a:rPr lang="en-US" sz="2400" dirty="0" smtClean="0"/>
              <a:t> 	</a:t>
            </a:r>
          </a:p>
          <a:p>
            <a:pPr eaLnBrk="1" hangingPunct="1">
              <a:buNone/>
            </a:pPr>
            <a:r>
              <a:rPr lang="en-US" sz="2824" smtClean="0"/>
              <a:t>	Raymond </a:t>
            </a:r>
            <a:r>
              <a:rPr lang="en-US" sz="2824" dirty="0" smtClean="0"/>
              <a:t>Terrell, Kikanza Nuri, Delores </a:t>
            </a:r>
            <a:r>
              <a:rPr lang="en-US" sz="2824" dirty="0"/>
              <a:t>B. </a:t>
            </a:r>
            <a:r>
              <a:rPr lang="en-US" sz="2824" dirty="0" smtClean="0"/>
              <a:t>Lindsey, </a:t>
            </a:r>
          </a:p>
          <a:p>
            <a:pPr eaLnBrk="1" hangingPunct="1">
              <a:buNone/>
            </a:pPr>
            <a:r>
              <a:rPr lang="en-US" sz="2824" dirty="0" smtClean="0"/>
              <a:t>	Randall </a:t>
            </a:r>
            <a:r>
              <a:rPr lang="en-US" sz="2824" dirty="0"/>
              <a:t>B. </a:t>
            </a:r>
            <a:r>
              <a:rPr lang="en-US" sz="2824" dirty="0" smtClean="0"/>
              <a:t>Lindsey, Brenda CampbellJones, </a:t>
            </a:r>
          </a:p>
          <a:p>
            <a:pPr eaLnBrk="1" hangingPunct="1">
              <a:buNone/>
            </a:pPr>
            <a:r>
              <a:rPr lang="en-US" sz="2824" dirty="0" smtClean="0"/>
              <a:t>	Franklin CampbellJones, Laraine Roberts, </a:t>
            </a:r>
          </a:p>
          <a:p>
            <a:pPr eaLnBrk="1" hangingPunct="1">
              <a:buNone/>
            </a:pPr>
            <a:r>
              <a:rPr lang="en-US" sz="2824" dirty="0" smtClean="0"/>
              <a:t>	Richard S. Martinez, Stephanie Graham,  </a:t>
            </a:r>
          </a:p>
          <a:p>
            <a:pPr eaLnBrk="1" hangingPunct="1">
              <a:buNone/>
            </a:pPr>
            <a:r>
              <a:rPr lang="en-US" sz="2824" dirty="0" smtClean="0"/>
              <a:t>	R. Chris Westphal, Jr., Cynthia Jew, Linda Jungwirth,</a:t>
            </a:r>
          </a:p>
          <a:p>
            <a:pPr eaLnBrk="1" hangingPunct="1">
              <a:buNone/>
            </a:pPr>
            <a:r>
              <a:rPr lang="en-US" sz="2824" dirty="0" smtClean="0"/>
              <a:t>	Jarvis Pahl, Keith Myatt, Michelle Karns,  Diana Stephens, Carmella Franco, Maria Ott, Darline Robles,  </a:t>
            </a:r>
          </a:p>
          <a:p>
            <a:pPr eaLnBrk="1" hangingPunct="1">
              <a:buNone/>
            </a:pPr>
            <a:r>
              <a:rPr lang="en-US" sz="2824" dirty="0" smtClean="0"/>
              <a:t>	Reyes Quezada, Richard Diaz, Karen Kearney, </a:t>
            </a:r>
          </a:p>
          <a:p>
            <a:pPr eaLnBrk="1" hangingPunct="1">
              <a:buNone/>
            </a:pPr>
            <a:r>
              <a:rPr lang="en-US" sz="2824" dirty="0" smtClean="0"/>
              <a:t>	Delia Estrada, Trudy </a:t>
            </a:r>
            <a:r>
              <a:rPr lang="en-US" sz="2824" dirty="0" err="1" smtClean="0"/>
              <a:t>Arriaga</a:t>
            </a:r>
            <a:r>
              <a:rPr lang="en-US" sz="2824" dirty="0" smtClean="0"/>
              <a:t>, Lewis Bundy, </a:t>
            </a:r>
          </a:p>
          <a:p>
            <a:pPr eaLnBrk="1" hangingPunct="1">
              <a:buNone/>
            </a:pPr>
            <a:r>
              <a:rPr lang="en-US" sz="2824" dirty="0" smtClean="0"/>
              <a:t>	Tracey </a:t>
            </a:r>
            <a:r>
              <a:rPr lang="en-US" sz="2824" dirty="0" err="1" smtClean="0"/>
              <a:t>DuEst</a:t>
            </a:r>
            <a:r>
              <a:rPr lang="en-US" sz="2824" dirty="0" smtClean="0"/>
              <a:t>, Ian Jones, John Krownapple, and</a:t>
            </a:r>
          </a:p>
          <a:p>
            <a:pPr eaLnBrk="1" hangingPunct="1">
              <a:buNone/>
            </a:pPr>
            <a:r>
              <a:rPr lang="en-US" sz="2824" dirty="0" smtClean="0"/>
              <a:t>	Fernando Rodriguez-</a:t>
            </a:r>
            <a:r>
              <a:rPr lang="en-US" sz="2824" dirty="0" err="1" smtClean="0"/>
              <a:t>Valls</a:t>
            </a:r>
            <a:r>
              <a:rPr lang="en-US" sz="2824" dirty="0" smtClean="0"/>
              <a:t>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000000"/>
                </a:solidFill>
              </a:rPr>
              <a:t>What’s in a Name</a:t>
            </a:r>
            <a:r>
              <a:rPr lang="en-US" sz="4000" b="1" i="1" dirty="0" smtClean="0">
                <a:solidFill>
                  <a:srgbClr val="000000"/>
                </a:solidFill>
              </a:rPr>
              <a:t>? </a:t>
            </a:r>
            <a:br>
              <a:rPr lang="en-US" sz="4000" b="1" i="1" dirty="0" smtClean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00"/>
                </a:solidFill>
              </a:rPr>
              <a:t>An Inclusion Activity – Manual 3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rd</a:t>
            </a:r>
            <a:r>
              <a:rPr lang="en-US" sz="2000" b="1" dirty="0" smtClean="0">
                <a:solidFill>
                  <a:srgbClr val="000000"/>
                </a:solidFill>
              </a:rPr>
              <a:t> Ed, </a:t>
            </a:r>
            <a:r>
              <a:rPr lang="en-US" sz="2000" b="1" dirty="0" err="1" smtClean="0">
                <a:solidFill>
                  <a:srgbClr val="000000"/>
                </a:solidFill>
              </a:rPr>
              <a:t>p</a:t>
            </a:r>
            <a:r>
              <a:rPr lang="en-US" sz="2000" b="1" dirty="0" smtClean="0">
                <a:solidFill>
                  <a:srgbClr val="000000"/>
                </a:solidFill>
              </a:rPr>
              <a:t> 217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301245" y="2209801"/>
            <a:ext cx="4421103" cy="3657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 Find </a:t>
            </a:r>
            <a:r>
              <a:rPr lang="en-US" dirty="0"/>
              <a:t>2 discussion</a:t>
            </a:r>
            <a:r>
              <a:rPr lang="en-US" dirty="0" smtClean="0"/>
              <a:t> partners </a:t>
            </a:r>
            <a:r>
              <a:rPr lang="en-US" dirty="0"/>
              <a:t>who you do </a:t>
            </a:r>
            <a:r>
              <a:rPr lang="en-US" u="sng" dirty="0"/>
              <a:t>not </a:t>
            </a:r>
            <a:r>
              <a:rPr lang="en-US" dirty="0"/>
              <a:t>know </a:t>
            </a:r>
            <a:r>
              <a:rPr lang="en-US" dirty="0" smtClean="0"/>
              <a:t>well</a:t>
            </a:r>
          </a:p>
          <a:p>
            <a:pPr eaLnBrk="1" hangingPunct="1"/>
            <a:r>
              <a:rPr lang="en-US" dirty="0" smtClean="0"/>
              <a:t> Wait for us to model activity</a:t>
            </a:r>
          </a:p>
          <a:p>
            <a:pPr eaLnBrk="1" hangingPunct="1"/>
            <a:r>
              <a:rPr lang="en-US" dirty="0"/>
              <a:t> Share </a:t>
            </a:r>
          </a:p>
          <a:p>
            <a:pPr lvl="1" eaLnBrk="1" hangingPunct="1"/>
            <a:r>
              <a:rPr lang="en-US" dirty="0"/>
              <a:t> Your complete name</a:t>
            </a:r>
          </a:p>
          <a:p>
            <a:pPr lvl="1" eaLnBrk="1" hangingPunct="1"/>
            <a:r>
              <a:rPr lang="en-US" dirty="0"/>
              <a:t> Your preferred name</a:t>
            </a:r>
          </a:p>
          <a:p>
            <a:pPr lvl="1" eaLnBrk="1" hangingPunct="1"/>
            <a:r>
              <a:rPr lang="en-US" dirty="0"/>
              <a:t> Who gave you your name</a:t>
            </a:r>
          </a:p>
          <a:p>
            <a:pPr lvl="1" eaLnBrk="1" hangingPunct="1"/>
            <a:r>
              <a:rPr lang="en-US" dirty="0"/>
              <a:t> How you experience your name</a:t>
            </a:r>
          </a:p>
          <a:p>
            <a:pPr lvl="1" eaLnBrk="1" hangingPunct="1"/>
            <a:r>
              <a:rPr lang="en-US" dirty="0"/>
              <a:t> How you think others experience your name</a:t>
            </a:r>
          </a:p>
        </p:txBody>
      </p:sp>
      <p:pic>
        <p:nvPicPr>
          <p:cNvPr id="17412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5239" r="-5239"/>
          <a:stretch>
            <a:fillRect/>
          </a:stretch>
        </p:blipFill>
        <p:spPr>
          <a:xfrm>
            <a:off x="5722349" y="2618545"/>
            <a:ext cx="2337920" cy="222654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914401" y="1574800"/>
            <a:ext cx="4992767" cy="459947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ea typeface="MS Mincho" charset="-128"/>
                <a:cs typeface="MS Mincho" charset="-128"/>
              </a:rPr>
              <a:t> </a:t>
            </a:r>
            <a:r>
              <a:rPr lang="en-US" sz="2400" b="1" i="1" u="sng" dirty="0" smtClean="0">
                <a:ea typeface="MS Mincho" charset="-128"/>
                <a:cs typeface="MS Mincho" charset="-128"/>
              </a:rPr>
              <a:t>The Barriers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ea typeface="MS Mincho" charset="-128"/>
                <a:cs typeface="MS Mincho" charset="-128"/>
              </a:rPr>
              <a:t>Caveats that assist in responding effectively to resistance to change</a:t>
            </a:r>
            <a:endParaRPr lang="en-US" sz="2000" b="1" dirty="0" smtClean="0">
              <a:ea typeface="MS Mincho" charset="-128"/>
              <a:cs typeface="MS Mincho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a typeface="MS Mincho" charset="-128"/>
                <a:cs typeface="MS Mincho" charset="-128"/>
              </a:rPr>
              <a:t> </a:t>
            </a:r>
            <a:r>
              <a:rPr lang="en-US" sz="2400" b="1" i="1" u="sng" dirty="0" smtClean="0">
                <a:ea typeface="MS Mincho" charset="-128"/>
                <a:cs typeface="MS Mincho" charset="-128"/>
              </a:rPr>
              <a:t>The Guiding Principles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 smtClean="0">
                <a:ea typeface="MS Mincho" charset="-128"/>
                <a:cs typeface="MS Mincho" charset="-128"/>
              </a:rPr>
              <a:t>Underlying values of the approach</a:t>
            </a:r>
            <a:endParaRPr lang="en-US" sz="2000" b="1" dirty="0" smtClean="0">
              <a:ea typeface="MS Mincho" charset="-128"/>
              <a:cs typeface="MS Mincho" charset="-128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ea typeface="MS Mincho" charset="-128"/>
                <a:cs typeface="MS Mincho" charset="-128"/>
              </a:rPr>
              <a:t> </a:t>
            </a:r>
            <a:r>
              <a:rPr lang="en-US" sz="2400" b="1" i="1" u="sng" dirty="0" smtClean="0">
                <a:ea typeface="MS Mincho" charset="-128"/>
                <a:cs typeface="MS Mincho" charset="-128"/>
              </a:rPr>
              <a:t>The Continuum</a:t>
            </a:r>
            <a:endParaRPr lang="en-US" sz="2400" b="1" i="1" u="sng" dirty="0" smtClean="0">
              <a:ea typeface="Courier New" charset="0"/>
              <a:cs typeface="Courier New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ea typeface="MS Mincho" charset="-128"/>
                <a:cs typeface="MS Mincho" charset="-128"/>
              </a:rPr>
              <a:t>Language for describing both healthy and non-productive policies, practices and individual behaviors</a:t>
            </a:r>
            <a:endParaRPr lang="en-US" sz="2000" b="1" dirty="0" smtClean="0">
              <a:ea typeface="MS Mincho" charset="-128"/>
              <a:cs typeface="MS Mincho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ea typeface="MS Mincho" charset="-128"/>
                <a:cs typeface="MS Mincho" charset="-128"/>
              </a:rPr>
              <a:t> </a:t>
            </a:r>
            <a:r>
              <a:rPr lang="en-US" sz="2400" b="1" i="1" u="sng" dirty="0" smtClean="0">
                <a:ea typeface="MS Mincho" charset="-128"/>
                <a:cs typeface="MS Mincho" charset="-128"/>
              </a:rPr>
              <a:t>The Essential Elements</a:t>
            </a:r>
            <a:endParaRPr lang="en-US" sz="2400" b="1" i="1" u="sng" dirty="0" smtClean="0">
              <a:ea typeface="Courier New" charset="0"/>
              <a:cs typeface="Courier New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 smtClean="0">
                <a:ea typeface="MS Mincho" charset="-128"/>
                <a:cs typeface="MS Mincho" charset="-128"/>
              </a:rPr>
              <a:t>Five behavioral standards for measuring, and planning for growth toward cultural proficiency</a:t>
            </a:r>
            <a:endParaRPr lang="en-US" sz="2000" dirty="0" smtClean="0">
              <a:ea typeface="Courier New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500" dirty="0" smtClean="0">
              <a:ea typeface="Courier New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6057394" y="2728304"/>
            <a:ext cx="2166831" cy="251859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9561" y="589280"/>
            <a:ext cx="7572314" cy="111983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Cultural Proficiency Framework 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Uses Four Unique Tools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54" y="1752176"/>
            <a:ext cx="2770618" cy="304518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Examining the Conceptual Framework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914400" y="125910"/>
            <a:ext cx="5943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ConceptualFramework_UseThis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445" y="583110"/>
            <a:ext cx="4443899" cy="56292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2972" y="3202839"/>
            <a:ext cx="1045028" cy="562943"/>
          </a:xfrm>
          <a:prstGeom prst="ellipse">
            <a:avLst/>
          </a:prstGeom>
          <a:noFill/>
          <a:ln w="5715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20309" y="3114980"/>
            <a:ext cx="1045028" cy="369331"/>
          </a:xfrm>
          <a:prstGeom prst="ellipse">
            <a:avLst/>
          </a:prstGeom>
          <a:noFill/>
          <a:ln w="5715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176" y="3114979"/>
            <a:ext cx="164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C0504D"/>
                </a:solidFill>
              </a:rPr>
              <a:t>Overcoming</a:t>
            </a:r>
            <a:endParaRPr lang="en-US" sz="1400" b="1" u="sng" dirty="0">
              <a:solidFill>
                <a:srgbClr val="C0504D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65337" y="1934652"/>
            <a:ext cx="1045028" cy="250187"/>
          </a:xfrm>
          <a:prstGeom prst="ellipse">
            <a:avLst/>
          </a:prstGeom>
          <a:noFill/>
          <a:ln w="5715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69201" y="849867"/>
            <a:ext cx="1495194" cy="250187"/>
          </a:xfrm>
          <a:prstGeom prst="ellipse">
            <a:avLst/>
          </a:prstGeom>
          <a:noFill/>
          <a:ln w="5715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DMPS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01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370</TotalTime>
  <Words>1344</Words>
  <Application>Microsoft Office PowerPoint</Application>
  <PresentationFormat>On-screen Show (4:3)</PresentationFormat>
  <Paragraphs>245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MS Mincho</vt:lpstr>
      <vt:lpstr>ＭＳ Ｐゴシック</vt:lpstr>
      <vt:lpstr>Arial</vt:lpstr>
      <vt:lpstr>Brush Script MT</vt:lpstr>
      <vt:lpstr>Calibri</vt:lpstr>
      <vt:lpstr>Constantia</vt:lpstr>
      <vt:lpstr>Courier New</vt:lpstr>
      <vt:lpstr>Franklin Gothic Book</vt:lpstr>
      <vt:lpstr>Rage Italic</vt:lpstr>
      <vt:lpstr>Times New Roman</vt:lpstr>
      <vt:lpstr>Verdana</vt:lpstr>
      <vt:lpstr>Wingdings</vt:lpstr>
      <vt:lpstr>Wingdings 2</vt:lpstr>
      <vt:lpstr>Pushpin</vt:lpstr>
      <vt:lpstr>             Culturally Proficient  Educational Practice:  Changing the Conversation </vt:lpstr>
      <vt:lpstr>Learning Agreements</vt:lpstr>
      <vt:lpstr>Intended Outcomes</vt:lpstr>
      <vt:lpstr>Agenda – Triple Track</vt:lpstr>
      <vt:lpstr>In Appreciation</vt:lpstr>
      <vt:lpstr>Our  ‘Community of Practice’</vt:lpstr>
      <vt:lpstr>What’s in a Name?  An Inclusion Activity – Manual 3rd Ed, p 217</vt:lpstr>
      <vt:lpstr>Cultural Proficiency Framework  Uses Four Unique Tools</vt:lpstr>
      <vt:lpstr>Examining the Conceptual Framework</vt:lpstr>
      <vt:lpstr>Cultural Proficiency</vt:lpstr>
      <vt:lpstr>Cultural Proficiency functions as…</vt:lpstr>
      <vt:lpstr>Reflection and Dialogue</vt:lpstr>
      <vt:lpstr>Cultural Perceptions Deepening Learning – Manual 3rd Ed, p 214</vt:lpstr>
      <vt:lpstr>Share your perceptions: How do you think your partner would respond?</vt:lpstr>
      <vt:lpstr>Questions that Guide Our Work</vt:lpstr>
      <vt:lpstr>Tool - The Continuum </vt:lpstr>
      <vt:lpstr>Cultural Destructiveness</vt:lpstr>
      <vt:lpstr>Cultural Incapacity</vt:lpstr>
      <vt:lpstr>Cultural Blindness</vt:lpstr>
      <vt:lpstr>Cultural Precompetence</vt:lpstr>
      <vt:lpstr>Cultural Competence</vt:lpstr>
      <vt:lpstr>Cultural Proficiency</vt:lpstr>
      <vt:lpstr>Two Views</vt:lpstr>
      <vt:lpstr>Other Cultures</vt:lpstr>
      <vt:lpstr>Cultural Proficiency is attainable when. . .</vt:lpstr>
      <vt:lpstr>Voices that Resonate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Culturally Proficient  Educational Practice:  Changing the Conversation</dc:title>
  <dc:creator>Delores Lindsey</dc:creator>
  <cp:lastModifiedBy>Alyssa Zimmerman</cp:lastModifiedBy>
  <cp:revision>41</cp:revision>
  <dcterms:created xsi:type="dcterms:W3CDTF">2016-07-04T18:04:46Z</dcterms:created>
  <dcterms:modified xsi:type="dcterms:W3CDTF">2016-07-26T15:35:06Z</dcterms:modified>
</cp:coreProperties>
</file>