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9"/>
  </p:notesMasterIdLst>
  <p:handoutMasterIdLst>
    <p:handoutMasterId r:id="rId70"/>
  </p:handoutMasterIdLst>
  <p:sldIdLst>
    <p:sldId id="789" r:id="rId2"/>
    <p:sldId id="1716" r:id="rId3"/>
    <p:sldId id="1522" r:id="rId4"/>
    <p:sldId id="1752" r:id="rId5"/>
    <p:sldId id="1756" r:id="rId6"/>
    <p:sldId id="1765" r:id="rId7"/>
    <p:sldId id="1858" r:id="rId8"/>
    <p:sldId id="1860" r:id="rId9"/>
    <p:sldId id="1834" r:id="rId10"/>
    <p:sldId id="1854" r:id="rId11"/>
    <p:sldId id="1856" r:id="rId12"/>
    <p:sldId id="1859" r:id="rId13"/>
    <p:sldId id="1830" r:id="rId14"/>
    <p:sldId id="1861" r:id="rId15"/>
    <p:sldId id="1831" r:id="rId16"/>
    <p:sldId id="1832" r:id="rId17"/>
    <p:sldId id="1833" r:id="rId18"/>
    <p:sldId id="1814" r:id="rId19"/>
    <p:sldId id="1788" r:id="rId20"/>
    <p:sldId id="1789" r:id="rId21"/>
    <p:sldId id="1790" r:id="rId22"/>
    <p:sldId id="1791" r:id="rId23"/>
    <p:sldId id="1792" r:id="rId24"/>
    <p:sldId id="1793" r:id="rId25"/>
    <p:sldId id="1781" r:id="rId26"/>
    <p:sldId id="1815" r:id="rId27"/>
    <p:sldId id="1836" r:id="rId28"/>
    <p:sldId id="1837" r:id="rId29"/>
    <p:sldId id="1838" r:id="rId30"/>
    <p:sldId id="1839" r:id="rId31"/>
    <p:sldId id="1840" r:id="rId32"/>
    <p:sldId id="1819" r:id="rId33"/>
    <p:sldId id="1841" r:id="rId34"/>
    <p:sldId id="1857" r:id="rId35"/>
    <p:sldId id="1799" r:id="rId36"/>
    <p:sldId id="1775" r:id="rId37"/>
    <p:sldId id="1776" r:id="rId38"/>
    <p:sldId id="1774" r:id="rId39"/>
    <p:sldId id="1878" r:id="rId40"/>
    <p:sldId id="1589" r:id="rId41"/>
    <p:sldId id="1882" r:id="rId42"/>
    <p:sldId id="1604" r:id="rId43"/>
    <p:sldId id="1872" r:id="rId44"/>
    <p:sldId id="1883" r:id="rId45"/>
    <p:sldId id="1880" r:id="rId46"/>
    <p:sldId id="1869" r:id="rId47"/>
    <p:sldId id="1879" r:id="rId48"/>
    <p:sldId id="1870" r:id="rId49"/>
    <p:sldId id="1808" r:id="rId50"/>
    <p:sldId id="1874" r:id="rId51"/>
    <p:sldId id="1842" r:id="rId52"/>
    <p:sldId id="1843" r:id="rId53"/>
    <p:sldId id="1844" r:id="rId54"/>
    <p:sldId id="1845" r:id="rId55"/>
    <p:sldId id="1853" r:id="rId56"/>
    <p:sldId id="1867" r:id="rId57"/>
    <p:sldId id="1868" r:id="rId58"/>
    <p:sldId id="1877" r:id="rId59"/>
    <p:sldId id="1805" r:id="rId60"/>
    <p:sldId id="1876" r:id="rId61"/>
    <p:sldId id="1747" r:id="rId62"/>
    <p:sldId id="1748" r:id="rId63"/>
    <p:sldId id="1847" r:id="rId64"/>
    <p:sldId id="1881" r:id="rId65"/>
    <p:sldId id="1828" r:id="rId66"/>
    <p:sldId id="1750" r:id="rId67"/>
    <p:sldId id="1826" r:id="rId68"/>
  </p:sldIdLst>
  <p:sldSz cx="9144000" cy="6858000" type="screen4x3"/>
  <p:notesSz cx="7010400" cy="9296400"/>
  <p:custDataLst>
    <p:tags r:id="rId7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128890" initials="" lastIdx="5" clrIdx="0"/>
  <p:cmAuthor id="1" name="Barrett, Colleen" initials="" lastIdx="5" clrIdx="1"/>
  <p:cmAuthor id="2" name="Issa, Osob" initials="IO" lastIdx="5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FF"/>
    <a:srgbClr val="FFFFCC"/>
    <a:srgbClr val="D1E0E3"/>
    <a:srgbClr val="800080"/>
    <a:srgbClr val="CC0066"/>
    <a:srgbClr val="467B3D"/>
    <a:srgbClr val="008000"/>
    <a:srgbClr val="006400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99833" autoAdjust="0"/>
  </p:normalViewPr>
  <p:slideViewPr>
    <p:cSldViewPr>
      <p:cViewPr varScale="1">
        <p:scale>
          <a:sx n="72" d="100"/>
          <a:sy n="72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8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6890"/>
    </p:cViewPr>
  </p:sorterViewPr>
  <p:notesViewPr>
    <p:cSldViewPr>
      <p:cViewPr>
        <p:scale>
          <a:sx n="100" d="100"/>
          <a:sy n="100" d="100"/>
        </p:scale>
        <p:origin x="1842" y="-15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1E3B5-68A2-4F81-91AA-4714B6FD20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D24325-5B8B-4E7A-AE19-020796153753}">
      <dgm:prSet phldrT="[Text]"/>
      <dgm:spPr/>
      <dgm:t>
        <a:bodyPr/>
        <a:lstStyle/>
        <a:p>
          <a:r>
            <a:rPr lang="en-US" dirty="0"/>
            <a:t>Prevention and Intervention</a:t>
          </a:r>
        </a:p>
      </dgm:t>
    </dgm:pt>
    <dgm:pt modelId="{BAE309D4-FE32-4903-BE60-3B45A5E7EF7A}" type="parTrans" cxnId="{162F7CAE-8CE6-4CBF-AD58-442C0EB098F6}">
      <dgm:prSet/>
      <dgm:spPr/>
      <dgm:t>
        <a:bodyPr/>
        <a:lstStyle/>
        <a:p>
          <a:endParaRPr lang="en-US"/>
        </a:p>
      </dgm:t>
    </dgm:pt>
    <dgm:pt modelId="{DBAABDE4-3B07-47FE-B259-645DC075BFA1}" type="sibTrans" cxnId="{162F7CAE-8CE6-4CBF-AD58-442C0EB098F6}">
      <dgm:prSet/>
      <dgm:spPr/>
      <dgm:t>
        <a:bodyPr/>
        <a:lstStyle/>
        <a:p>
          <a:endParaRPr lang="en-US"/>
        </a:p>
      </dgm:t>
    </dgm:pt>
    <dgm:pt modelId="{C3119DB2-F61E-41E8-8907-397F578BA646}">
      <dgm:prSet phldrT="[Text]"/>
      <dgm:spPr/>
      <dgm:t>
        <a:bodyPr/>
        <a:lstStyle/>
        <a:p>
          <a:r>
            <a:rPr lang="en-US"/>
            <a:t>Trauma Systems Therapy (TST)</a:t>
          </a:r>
          <a:endParaRPr lang="en-US" dirty="0"/>
        </a:p>
      </dgm:t>
    </dgm:pt>
    <dgm:pt modelId="{6A50C968-C642-4D17-83C0-BC9D76DDF7C4}" type="parTrans" cxnId="{DDB5C055-2913-4962-A7BB-67709CBE857F}">
      <dgm:prSet/>
      <dgm:spPr/>
      <dgm:t>
        <a:bodyPr/>
        <a:lstStyle/>
        <a:p>
          <a:endParaRPr lang="en-US"/>
        </a:p>
      </dgm:t>
    </dgm:pt>
    <dgm:pt modelId="{868B4F8A-E008-4768-AB30-837612BD1515}" type="sibTrans" cxnId="{DDB5C055-2913-4962-A7BB-67709CBE857F}">
      <dgm:prSet/>
      <dgm:spPr/>
      <dgm:t>
        <a:bodyPr/>
        <a:lstStyle/>
        <a:p>
          <a:endParaRPr lang="en-US"/>
        </a:p>
      </dgm:t>
    </dgm:pt>
    <dgm:pt modelId="{99F568E6-F7CF-40D2-92C4-155DAD27AE7C}">
      <dgm:prSet phldrT="[Text]"/>
      <dgm:spPr/>
      <dgm:t>
        <a:bodyPr/>
        <a:lstStyle/>
        <a:p>
          <a:r>
            <a:rPr lang="en-US" dirty="0"/>
            <a:t>Trauma Systems Therapy for Refugees (TST-R)</a:t>
          </a:r>
        </a:p>
      </dgm:t>
    </dgm:pt>
    <dgm:pt modelId="{9E900DDE-950F-4965-887A-253DBCEA1588}" type="parTrans" cxnId="{4BFECDE4-3E69-4201-8005-B4CA0D55CDC3}">
      <dgm:prSet/>
      <dgm:spPr/>
      <dgm:t>
        <a:bodyPr/>
        <a:lstStyle/>
        <a:p>
          <a:endParaRPr lang="en-US"/>
        </a:p>
      </dgm:t>
    </dgm:pt>
    <dgm:pt modelId="{015207B1-FAA2-469C-B130-8259223A7C2C}" type="sibTrans" cxnId="{4BFECDE4-3E69-4201-8005-B4CA0D55CDC3}">
      <dgm:prSet/>
      <dgm:spPr/>
      <dgm:t>
        <a:bodyPr/>
        <a:lstStyle/>
        <a:p>
          <a:endParaRPr lang="en-US"/>
        </a:p>
      </dgm:t>
    </dgm:pt>
    <dgm:pt modelId="{ABB450E9-2166-4B57-BB8A-3D0D5EA68482}">
      <dgm:prSet phldrT="[Text]"/>
      <dgm:spPr/>
      <dgm:t>
        <a:bodyPr/>
        <a:lstStyle/>
        <a:p>
          <a:r>
            <a:rPr lang="en-US" dirty="0">
              <a:latin typeface="+mj-lt"/>
            </a:rPr>
            <a:t>Research and Innovation</a:t>
          </a:r>
        </a:p>
      </dgm:t>
    </dgm:pt>
    <dgm:pt modelId="{1B086DCF-2D84-48C9-8E18-08DE3FF37043}" type="parTrans" cxnId="{6A93468D-2408-4CA9-A548-EDDDAD182409}">
      <dgm:prSet/>
      <dgm:spPr/>
      <dgm:t>
        <a:bodyPr/>
        <a:lstStyle/>
        <a:p>
          <a:endParaRPr lang="en-US"/>
        </a:p>
      </dgm:t>
    </dgm:pt>
    <dgm:pt modelId="{EF0427BD-2FD8-4B14-BADD-62F7D5E20B52}" type="sibTrans" cxnId="{6A93468D-2408-4CA9-A548-EDDDAD182409}">
      <dgm:prSet/>
      <dgm:spPr/>
      <dgm:t>
        <a:bodyPr/>
        <a:lstStyle/>
        <a:p>
          <a:endParaRPr lang="en-US"/>
        </a:p>
      </dgm:t>
    </dgm:pt>
    <dgm:pt modelId="{B46746ED-5A8C-4FF8-89BC-D8FA11713FE2}">
      <dgm:prSet phldrT="[Text]"/>
      <dgm:spPr/>
      <dgm:t>
        <a:bodyPr/>
        <a:lstStyle/>
        <a:p>
          <a:r>
            <a:rPr lang="en-US" dirty="0"/>
            <a:t>Somali Youth Risk and Resilience Project</a:t>
          </a:r>
        </a:p>
      </dgm:t>
    </dgm:pt>
    <dgm:pt modelId="{888B84B9-5C61-413E-886C-3B274BFC4B10}" type="parTrans" cxnId="{722F2398-3162-4554-9905-688A93951A91}">
      <dgm:prSet/>
      <dgm:spPr/>
      <dgm:t>
        <a:bodyPr/>
        <a:lstStyle/>
        <a:p>
          <a:endParaRPr lang="en-US"/>
        </a:p>
      </dgm:t>
    </dgm:pt>
    <dgm:pt modelId="{8468D9EA-8019-492A-BE8C-953C43AAFBAA}" type="sibTrans" cxnId="{722F2398-3162-4554-9905-688A93951A91}">
      <dgm:prSet/>
      <dgm:spPr/>
      <dgm:t>
        <a:bodyPr/>
        <a:lstStyle/>
        <a:p>
          <a:endParaRPr lang="en-US"/>
        </a:p>
      </dgm:t>
    </dgm:pt>
    <dgm:pt modelId="{70F7257B-834E-4356-8F42-B0C3CCABBD27}">
      <dgm:prSet phldrT="[Text]"/>
      <dgm:spPr/>
      <dgm:t>
        <a:bodyPr/>
        <a:lstStyle/>
        <a:p>
          <a:r>
            <a:rPr lang="en-US" dirty="0"/>
            <a:t>Intervention Research:  TST-R</a:t>
          </a:r>
        </a:p>
      </dgm:t>
    </dgm:pt>
    <dgm:pt modelId="{757CDAC3-45BB-45DD-9786-B93853D7F8DC}" type="parTrans" cxnId="{0DEE0248-5565-4E87-8499-2EBCB0667AA0}">
      <dgm:prSet/>
      <dgm:spPr/>
      <dgm:t>
        <a:bodyPr/>
        <a:lstStyle/>
        <a:p>
          <a:endParaRPr lang="en-US"/>
        </a:p>
      </dgm:t>
    </dgm:pt>
    <dgm:pt modelId="{D9EC0131-C0D0-4679-A382-2F2A3FA679FE}" type="sibTrans" cxnId="{0DEE0248-5565-4E87-8499-2EBCB0667AA0}">
      <dgm:prSet/>
      <dgm:spPr/>
      <dgm:t>
        <a:bodyPr/>
        <a:lstStyle/>
        <a:p>
          <a:endParaRPr lang="en-US"/>
        </a:p>
      </dgm:t>
    </dgm:pt>
    <dgm:pt modelId="{A1483550-48F4-4809-9926-626079C61F30}">
      <dgm:prSet phldrT="[Text]"/>
      <dgm:spPr/>
      <dgm:t>
        <a:bodyPr/>
        <a:lstStyle/>
        <a:p>
          <a:r>
            <a:rPr lang="en-US" dirty="0"/>
            <a:t>Training and Resource Development</a:t>
          </a:r>
        </a:p>
      </dgm:t>
    </dgm:pt>
    <dgm:pt modelId="{9522C7B3-7507-411F-9722-D9E9A47F5BA8}" type="parTrans" cxnId="{55B1FEB8-B1A2-482B-9B11-6FF3526E5F04}">
      <dgm:prSet/>
      <dgm:spPr/>
      <dgm:t>
        <a:bodyPr/>
        <a:lstStyle/>
        <a:p>
          <a:endParaRPr lang="en-US"/>
        </a:p>
      </dgm:t>
    </dgm:pt>
    <dgm:pt modelId="{1424907F-20F0-4FCD-9820-0AB9AF148542}" type="sibTrans" cxnId="{55B1FEB8-B1A2-482B-9B11-6FF3526E5F04}">
      <dgm:prSet/>
      <dgm:spPr/>
      <dgm:t>
        <a:bodyPr/>
        <a:lstStyle/>
        <a:p>
          <a:endParaRPr lang="en-US"/>
        </a:p>
      </dgm:t>
    </dgm:pt>
    <dgm:pt modelId="{8A262354-A993-4BB2-8D91-1A774883BC03}">
      <dgm:prSet phldrT="[Text]"/>
      <dgm:spPr/>
      <dgm:t>
        <a:bodyPr/>
        <a:lstStyle/>
        <a:p>
          <a:r>
            <a:rPr lang="en-US" dirty="0"/>
            <a:t>Refugee Services Toolkit (RST)</a:t>
          </a:r>
        </a:p>
      </dgm:t>
    </dgm:pt>
    <dgm:pt modelId="{AE2EC599-423E-4D4F-93E6-A3005E59EE39}" type="parTrans" cxnId="{265B5DF8-A7FA-4986-8715-4F189D8CEE66}">
      <dgm:prSet/>
      <dgm:spPr/>
      <dgm:t>
        <a:bodyPr/>
        <a:lstStyle/>
        <a:p>
          <a:endParaRPr lang="en-US"/>
        </a:p>
      </dgm:t>
    </dgm:pt>
    <dgm:pt modelId="{0DDAB43D-D491-4F32-B814-9159EAAE262A}" type="sibTrans" cxnId="{265B5DF8-A7FA-4986-8715-4F189D8CEE66}">
      <dgm:prSet/>
      <dgm:spPr/>
      <dgm:t>
        <a:bodyPr/>
        <a:lstStyle/>
        <a:p>
          <a:endParaRPr lang="en-US"/>
        </a:p>
      </dgm:t>
    </dgm:pt>
    <dgm:pt modelId="{F6DD9081-CCDF-4116-929C-8B51AC688F0B}">
      <dgm:prSet phldrT="[Text]"/>
      <dgm:spPr/>
      <dgm:t>
        <a:bodyPr/>
        <a:lstStyle/>
        <a:p>
          <a:r>
            <a:rPr lang="en-US"/>
            <a:t>Cultural Brokering Training</a:t>
          </a:r>
          <a:endParaRPr lang="en-US" dirty="0"/>
        </a:p>
      </dgm:t>
    </dgm:pt>
    <dgm:pt modelId="{64CBC7A4-3E25-4E39-A32E-729987529B95}" type="parTrans" cxnId="{C1D3FB3B-7A8B-404A-B64F-BE1398E34BF6}">
      <dgm:prSet/>
      <dgm:spPr/>
      <dgm:t>
        <a:bodyPr/>
        <a:lstStyle/>
        <a:p>
          <a:endParaRPr lang="en-US"/>
        </a:p>
      </dgm:t>
    </dgm:pt>
    <dgm:pt modelId="{D0222A7D-9C0C-4F7C-BCF2-18C5F3AF3A99}" type="sibTrans" cxnId="{C1D3FB3B-7A8B-404A-B64F-BE1398E34BF6}">
      <dgm:prSet/>
      <dgm:spPr/>
      <dgm:t>
        <a:bodyPr/>
        <a:lstStyle/>
        <a:p>
          <a:endParaRPr lang="en-US"/>
        </a:p>
      </dgm:t>
    </dgm:pt>
    <dgm:pt modelId="{DA35754C-AD65-49C2-AE6B-67569A52DC66}">
      <dgm:prSet phldrT="[Text]"/>
      <dgm:spPr/>
      <dgm:t>
        <a:bodyPr/>
        <a:lstStyle/>
        <a:p>
          <a:r>
            <a:rPr lang="en-US" dirty="0"/>
            <a:t>Promoting Positive Social Identity/Identity in the Diaspora, an Online Community </a:t>
          </a:r>
        </a:p>
      </dgm:t>
    </dgm:pt>
    <dgm:pt modelId="{514C71D6-EE88-4311-B55D-C8B2162C874D}" type="parTrans" cxnId="{43B2D01F-2B9E-4046-9F64-E33FAD89C97A}">
      <dgm:prSet/>
      <dgm:spPr/>
      <dgm:t>
        <a:bodyPr/>
        <a:lstStyle/>
        <a:p>
          <a:endParaRPr lang="en-US"/>
        </a:p>
      </dgm:t>
    </dgm:pt>
    <dgm:pt modelId="{2E158BC3-6D7F-4390-8BAD-4028335B2498}" type="sibTrans" cxnId="{43B2D01F-2B9E-4046-9F64-E33FAD89C97A}">
      <dgm:prSet/>
      <dgm:spPr/>
      <dgm:t>
        <a:bodyPr/>
        <a:lstStyle/>
        <a:p>
          <a:endParaRPr lang="en-US"/>
        </a:p>
      </dgm:t>
    </dgm:pt>
    <dgm:pt modelId="{6BEFC95B-95A3-4929-8FCB-2C6A6E0C109F}">
      <dgm:prSet phldrT="[Text]"/>
      <dgm:spPr/>
      <dgm:t>
        <a:bodyPr/>
        <a:lstStyle/>
        <a:p>
          <a:r>
            <a:rPr lang="en-US"/>
            <a:t>Intervention Adaptation </a:t>
          </a:r>
          <a:endParaRPr lang="en-US" dirty="0"/>
        </a:p>
      </dgm:t>
    </dgm:pt>
    <dgm:pt modelId="{37938A91-5DEB-420E-ABB0-07AEEE1DDE8C}" type="parTrans" cxnId="{252A2FEB-D084-41D2-8410-944E52BFEC1F}">
      <dgm:prSet/>
      <dgm:spPr/>
      <dgm:t>
        <a:bodyPr/>
        <a:lstStyle/>
        <a:p>
          <a:endParaRPr lang="en-US"/>
        </a:p>
      </dgm:t>
    </dgm:pt>
    <dgm:pt modelId="{31FD330C-1626-44AE-B168-02F69A66E1B2}" type="sibTrans" cxnId="{252A2FEB-D084-41D2-8410-944E52BFEC1F}">
      <dgm:prSet/>
      <dgm:spPr/>
      <dgm:t>
        <a:bodyPr/>
        <a:lstStyle/>
        <a:p>
          <a:endParaRPr lang="en-US"/>
        </a:p>
      </dgm:t>
    </dgm:pt>
    <dgm:pt modelId="{072D68A7-991C-4130-B9C6-C200FC481119}">
      <dgm:prSet phldrT="[Text]"/>
      <dgm:spPr/>
      <dgm:t>
        <a:bodyPr/>
        <a:lstStyle/>
        <a:p>
          <a:r>
            <a:rPr lang="en-US" dirty="0"/>
            <a:t>Dissemination: TST-R</a:t>
          </a:r>
        </a:p>
      </dgm:t>
    </dgm:pt>
    <dgm:pt modelId="{C4ADF774-FD08-49F8-93D6-8A3050815BB8}" type="parTrans" cxnId="{8BE88046-DEA9-401D-9857-CB43F78BEA42}">
      <dgm:prSet/>
      <dgm:spPr/>
      <dgm:t>
        <a:bodyPr/>
        <a:lstStyle/>
        <a:p>
          <a:endParaRPr lang="en-US"/>
        </a:p>
      </dgm:t>
    </dgm:pt>
    <dgm:pt modelId="{D58A594B-11EE-42E6-A0BC-C0FF8E164BBC}" type="sibTrans" cxnId="{8BE88046-DEA9-401D-9857-CB43F78BEA42}">
      <dgm:prSet/>
      <dgm:spPr/>
      <dgm:t>
        <a:bodyPr/>
        <a:lstStyle/>
        <a:p>
          <a:endParaRPr lang="en-US"/>
        </a:p>
      </dgm:t>
    </dgm:pt>
    <dgm:pt modelId="{47FE70B3-F3EC-4ED3-A4EC-5B94CB5F1AF8}" type="pres">
      <dgm:prSet presAssocID="{4801E3B5-68A2-4F81-91AA-4714B6FD2072}" presName="Name0" presStyleCnt="0">
        <dgm:presLayoutVars>
          <dgm:dir/>
          <dgm:animLvl val="lvl"/>
          <dgm:resizeHandles val="exact"/>
        </dgm:presLayoutVars>
      </dgm:prSet>
      <dgm:spPr/>
    </dgm:pt>
    <dgm:pt modelId="{12A3E02C-4ECE-475E-A4AD-D083051690C0}" type="pres">
      <dgm:prSet presAssocID="{4DD24325-5B8B-4E7A-AE19-020796153753}" presName="linNode" presStyleCnt="0"/>
      <dgm:spPr/>
    </dgm:pt>
    <dgm:pt modelId="{03AAD397-9644-4F52-9555-5A9045417F91}" type="pres">
      <dgm:prSet presAssocID="{4DD24325-5B8B-4E7A-AE19-02079615375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C5D13D1-25EF-4FD0-88E9-73E4072C29F2}" type="pres">
      <dgm:prSet presAssocID="{4DD24325-5B8B-4E7A-AE19-020796153753}" presName="descendantText" presStyleLbl="alignAccFollowNode1" presStyleIdx="0" presStyleCnt="3">
        <dgm:presLayoutVars>
          <dgm:bulletEnabled val="1"/>
        </dgm:presLayoutVars>
      </dgm:prSet>
      <dgm:spPr/>
    </dgm:pt>
    <dgm:pt modelId="{D0D455D7-3EFD-4A4D-BF43-9AAAEEEA198D}" type="pres">
      <dgm:prSet presAssocID="{DBAABDE4-3B07-47FE-B259-645DC075BFA1}" presName="sp" presStyleCnt="0"/>
      <dgm:spPr/>
    </dgm:pt>
    <dgm:pt modelId="{039F545C-A441-4C14-BEE2-2E11C9942E35}" type="pres">
      <dgm:prSet presAssocID="{ABB450E9-2166-4B57-BB8A-3D0D5EA68482}" presName="linNode" presStyleCnt="0"/>
      <dgm:spPr/>
    </dgm:pt>
    <dgm:pt modelId="{3688A5CE-6DFC-4575-8A3F-6D485A29D62C}" type="pres">
      <dgm:prSet presAssocID="{ABB450E9-2166-4B57-BB8A-3D0D5EA684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28E15D0-927A-4A92-ACDB-8B5E5DED4D64}" type="pres">
      <dgm:prSet presAssocID="{ABB450E9-2166-4B57-BB8A-3D0D5EA68482}" presName="descendantText" presStyleLbl="alignAccFollowNode1" presStyleIdx="1" presStyleCnt="3">
        <dgm:presLayoutVars>
          <dgm:bulletEnabled val="1"/>
        </dgm:presLayoutVars>
      </dgm:prSet>
      <dgm:spPr/>
    </dgm:pt>
    <dgm:pt modelId="{F1498EDD-0C99-4622-AD35-DBC19B0D29C4}" type="pres">
      <dgm:prSet presAssocID="{EF0427BD-2FD8-4B14-BADD-62F7D5E20B52}" presName="sp" presStyleCnt="0"/>
      <dgm:spPr/>
    </dgm:pt>
    <dgm:pt modelId="{3E8554F3-CDE6-4572-8DD7-56CE175C2280}" type="pres">
      <dgm:prSet presAssocID="{A1483550-48F4-4809-9926-626079C61F30}" presName="linNode" presStyleCnt="0"/>
      <dgm:spPr/>
    </dgm:pt>
    <dgm:pt modelId="{DCB67F7E-2567-437B-AD44-2DB76062F712}" type="pres">
      <dgm:prSet presAssocID="{A1483550-48F4-4809-9926-626079C61F3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C8F9CE0-2123-4E5C-8ACA-1DB39B69219A}" type="pres">
      <dgm:prSet presAssocID="{A1483550-48F4-4809-9926-626079C61F3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22F2398-3162-4554-9905-688A93951A91}" srcId="{ABB450E9-2166-4B57-BB8A-3D0D5EA68482}" destId="{B46746ED-5A8C-4FF8-89BC-D8FA11713FE2}" srcOrd="0" destOrd="0" parTransId="{888B84B9-5C61-413E-886C-3B274BFC4B10}" sibTransId="{8468D9EA-8019-492A-BE8C-953C43AAFBAA}"/>
    <dgm:cxn modelId="{55B1FEB8-B1A2-482B-9B11-6FF3526E5F04}" srcId="{4801E3B5-68A2-4F81-91AA-4714B6FD2072}" destId="{A1483550-48F4-4809-9926-626079C61F30}" srcOrd="2" destOrd="0" parTransId="{9522C7B3-7507-411F-9722-D9E9A47F5BA8}" sibTransId="{1424907F-20F0-4FCD-9820-0AB9AF148542}"/>
    <dgm:cxn modelId="{39A81B66-A498-4AA6-B014-5BFD5C213657}" type="presOf" srcId="{C3119DB2-F61E-41E8-8907-397F578BA646}" destId="{DC5D13D1-25EF-4FD0-88E9-73E4072C29F2}" srcOrd="0" destOrd="0" presId="urn:microsoft.com/office/officeart/2005/8/layout/vList5"/>
    <dgm:cxn modelId="{43B2D01F-2B9E-4046-9F64-E33FAD89C97A}" srcId="{4DD24325-5B8B-4E7A-AE19-020796153753}" destId="{DA35754C-AD65-49C2-AE6B-67569A52DC66}" srcOrd="2" destOrd="0" parTransId="{514C71D6-EE88-4311-B55D-C8B2162C874D}" sibTransId="{2E158BC3-6D7F-4390-8BAD-4028335B2498}"/>
    <dgm:cxn modelId="{E6098B44-51DB-4CA5-AF17-A71E24F8C5FE}" type="presOf" srcId="{70F7257B-834E-4356-8F42-B0C3CCABBD27}" destId="{028E15D0-927A-4A92-ACDB-8B5E5DED4D64}" srcOrd="0" destOrd="2" presId="urn:microsoft.com/office/officeart/2005/8/layout/vList5"/>
    <dgm:cxn modelId="{65990CE7-E8B7-43A6-9CF0-80E91B0A8818}" type="presOf" srcId="{8A262354-A993-4BB2-8D91-1A774883BC03}" destId="{5C8F9CE0-2123-4E5C-8ACA-1DB39B69219A}" srcOrd="0" destOrd="0" presId="urn:microsoft.com/office/officeart/2005/8/layout/vList5"/>
    <dgm:cxn modelId="{F6A1B56A-824D-411D-BBE2-E39FAC2D3CAD}" type="presOf" srcId="{F6DD9081-CCDF-4116-929C-8B51AC688F0B}" destId="{5C8F9CE0-2123-4E5C-8ACA-1DB39B69219A}" srcOrd="0" destOrd="2" presId="urn:microsoft.com/office/officeart/2005/8/layout/vList5"/>
    <dgm:cxn modelId="{0DEE0248-5565-4E87-8499-2EBCB0667AA0}" srcId="{ABB450E9-2166-4B57-BB8A-3D0D5EA68482}" destId="{70F7257B-834E-4356-8F42-B0C3CCABBD27}" srcOrd="2" destOrd="0" parTransId="{757CDAC3-45BB-45DD-9786-B93853D7F8DC}" sibTransId="{D9EC0131-C0D0-4679-A382-2F2A3FA679FE}"/>
    <dgm:cxn modelId="{252A2FEB-D084-41D2-8410-944E52BFEC1F}" srcId="{ABB450E9-2166-4B57-BB8A-3D0D5EA68482}" destId="{6BEFC95B-95A3-4929-8FCB-2C6A6E0C109F}" srcOrd="1" destOrd="0" parTransId="{37938A91-5DEB-420E-ABB0-07AEEE1DDE8C}" sibTransId="{31FD330C-1626-44AE-B168-02F69A66E1B2}"/>
    <dgm:cxn modelId="{8DBF177C-7BE9-44DD-A409-42CAFA6E4146}" type="presOf" srcId="{DA35754C-AD65-49C2-AE6B-67569A52DC66}" destId="{DC5D13D1-25EF-4FD0-88E9-73E4072C29F2}" srcOrd="0" destOrd="2" presId="urn:microsoft.com/office/officeart/2005/8/layout/vList5"/>
    <dgm:cxn modelId="{E939CAD0-F723-4DED-B9DC-D9C0C4E32C2D}" type="presOf" srcId="{99F568E6-F7CF-40D2-92C4-155DAD27AE7C}" destId="{DC5D13D1-25EF-4FD0-88E9-73E4072C29F2}" srcOrd="0" destOrd="1" presId="urn:microsoft.com/office/officeart/2005/8/layout/vList5"/>
    <dgm:cxn modelId="{8BE88046-DEA9-401D-9857-CB43F78BEA42}" srcId="{A1483550-48F4-4809-9926-626079C61F30}" destId="{072D68A7-991C-4130-B9C6-C200FC481119}" srcOrd="1" destOrd="0" parTransId="{C4ADF774-FD08-49F8-93D6-8A3050815BB8}" sibTransId="{D58A594B-11EE-42E6-A0BC-C0FF8E164BBC}"/>
    <dgm:cxn modelId="{C1D3FB3B-7A8B-404A-B64F-BE1398E34BF6}" srcId="{A1483550-48F4-4809-9926-626079C61F30}" destId="{F6DD9081-CCDF-4116-929C-8B51AC688F0B}" srcOrd="2" destOrd="0" parTransId="{64CBC7A4-3E25-4E39-A32E-729987529B95}" sibTransId="{D0222A7D-9C0C-4F7C-BCF2-18C5F3AF3A99}"/>
    <dgm:cxn modelId="{4BFECDE4-3E69-4201-8005-B4CA0D55CDC3}" srcId="{4DD24325-5B8B-4E7A-AE19-020796153753}" destId="{99F568E6-F7CF-40D2-92C4-155DAD27AE7C}" srcOrd="1" destOrd="0" parTransId="{9E900DDE-950F-4965-887A-253DBCEA1588}" sibTransId="{015207B1-FAA2-469C-B130-8259223A7C2C}"/>
    <dgm:cxn modelId="{9AB3C69E-4897-4789-AC7D-380CE9823E09}" type="presOf" srcId="{072D68A7-991C-4130-B9C6-C200FC481119}" destId="{5C8F9CE0-2123-4E5C-8ACA-1DB39B69219A}" srcOrd="0" destOrd="1" presId="urn:microsoft.com/office/officeart/2005/8/layout/vList5"/>
    <dgm:cxn modelId="{F7A3F851-D035-4908-8635-7385E96DC997}" type="presOf" srcId="{A1483550-48F4-4809-9926-626079C61F30}" destId="{DCB67F7E-2567-437B-AD44-2DB76062F712}" srcOrd="0" destOrd="0" presId="urn:microsoft.com/office/officeart/2005/8/layout/vList5"/>
    <dgm:cxn modelId="{162F7CAE-8CE6-4CBF-AD58-442C0EB098F6}" srcId="{4801E3B5-68A2-4F81-91AA-4714B6FD2072}" destId="{4DD24325-5B8B-4E7A-AE19-020796153753}" srcOrd="0" destOrd="0" parTransId="{BAE309D4-FE32-4903-BE60-3B45A5E7EF7A}" sibTransId="{DBAABDE4-3B07-47FE-B259-645DC075BFA1}"/>
    <dgm:cxn modelId="{0C35BB9B-20BC-47BB-BFDC-E4A74F165842}" type="presOf" srcId="{B46746ED-5A8C-4FF8-89BC-D8FA11713FE2}" destId="{028E15D0-927A-4A92-ACDB-8B5E5DED4D64}" srcOrd="0" destOrd="0" presId="urn:microsoft.com/office/officeart/2005/8/layout/vList5"/>
    <dgm:cxn modelId="{37E594EC-B903-451C-BDD8-7564F541BB87}" type="presOf" srcId="{4801E3B5-68A2-4F81-91AA-4714B6FD2072}" destId="{47FE70B3-F3EC-4ED3-A4EC-5B94CB5F1AF8}" srcOrd="0" destOrd="0" presId="urn:microsoft.com/office/officeart/2005/8/layout/vList5"/>
    <dgm:cxn modelId="{DDB5C055-2913-4962-A7BB-67709CBE857F}" srcId="{4DD24325-5B8B-4E7A-AE19-020796153753}" destId="{C3119DB2-F61E-41E8-8907-397F578BA646}" srcOrd="0" destOrd="0" parTransId="{6A50C968-C642-4D17-83C0-BC9D76DDF7C4}" sibTransId="{868B4F8A-E008-4768-AB30-837612BD1515}"/>
    <dgm:cxn modelId="{0E881DDA-721A-42C5-A91F-B62053DB4621}" type="presOf" srcId="{ABB450E9-2166-4B57-BB8A-3D0D5EA68482}" destId="{3688A5CE-6DFC-4575-8A3F-6D485A29D62C}" srcOrd="0" destOrd="0" presId="urn:microsoft.com/office/officeart/2005/8/layout/vList5"/>
    <dgm:cxn modelId="{265B5DF8-A7FA-4986-8715-4F189D8CEE66}" srcId="{A1483550-48F4-4809-9926-626079C61F30}" destId="{8A262354-A993-4BB2-8D91-1A774883BC03}" srcOrd="0" destOrd="0" parTransId="{AE2EC599-423E-4D4F-93E6-A3005E59EE39}" sibTransId="{0DDAB43D-D491-4F32-B814-9159EAAE262A}"/>
    <dgm:cxn modelId="{495DC4D5-7C09-4319-8879-11B1769D1255}" type="presOf" srcId="{6BEFC95B-95A3-4929-8FCB-2C6A6E0C109F}" destId="{028E15D0-927A-4A92-ACDB-8B5E5DED4D64}" srcOrd="0" destOrd="1" presId="urn:microsoft.com/office/officeart/2005/8/layout/vList5"/>
    <dgm:cxn modelId="{BE45A5F0-BCC0-4639-A23F-331F7B9FF218}" type="presOf" srcId="{4DD24325-5B8B-4E7A-AE19-020796153753}" destId="{03AAD397-9644-4F52-9555-5A9045417F91}" srcOrd="0" destOrd="0" presId="urn:microsoft.com/office/officeart/2005/8/layout/vList5"/>
    <dgm:cxn modelId="{6A93468D-2408-4CA9-A548-EDDDAD182409}" srcId="{4801E3B5-68A2-4F81-91AA-4714B6FD2072}" destId="{ABB450E9-2166-4B57-BB8A-3D0D5EA68482}" srcOrd="1" destOrd="0" parTransId="{1B086DCF-2D84-48C9-8E18-08DE3FF37043}" sibTransId="{EF0427BD-2FD8-4B14-BADD-62F7D5E20B52}"/>
    <dgm:cxn modelId="{A7F4A281-036B-468D-AEA7-5DE02DC2F507}" type="presParOf" srcId="{47FE70B3-F3EC-4ED3-A4EC-5B94CB5F1AF8}" destId="{12A3E02C-4ECE-475E-A4AD-D083051690C0}" srcOrd="0" destOrd="0" presId="urn:microsoft.com/office/officeart/2005/8/layout/vList5"/>
    <dgm:cxn modelId="{FD88C789-364A-4CBB-B8B2-43EE1DF8F777}" type="presParOf" srcId="{12A3E02C-4ECE-475E-A4AD-D083051690C0}" destId="{03AAD397-9644-4F52-9555-5A9045417F91}" srcOrd="0" destOrd="0" presId="urn:microsoft.com/office/officeart/2005/8/layout/vList5"/>
    <dgm:cxn modelId="{A36E8214-C2B3-4102-A9A7-8D24E306D7A9}" type="presParOf" srcId="{12A3E02C-4ECE-475E-A4AD-D083051690C0}" destId="{DC5D13D1-25EF-4FD0-88E9-73E4072C29F2}" srcOrd="1" destOrd="0" presId="urn:microsoft.com/office/officeart/2005/8/layout/vList5"/>
    <dgm:cxn modelId="{5B67252D-AA66-44A0-AF65-DFCB6156B652}" type="presParOf" srcId="{47FE70B3-F3EC-4ED3-A4EC-5B94CB5F1AF8}" destId="{D0D455D7-3EFD-4A4D-BF43-9AAAEEEA198D}" srcOrd="1" destOrd="0" presId="urn:microsoft.com/office/officeart/2005/8/layout/vList5"/>
    <dgm:cxn modelId="{854301D7-59B0-4AC4-BB45-EDD6B76CFF27}" type="presParOf" srcId="{47FE70B3-F3EC-4ED3-A4EC-5B94CB5F1AF8}" destId="{039F545C-A441-4C14-BEE2-2E11C9942E35}" srcOrd="2" destOrd="0" presId="urn:microsoft.com/office/officeart/2005/8/layout/vList5"/>
    <dgm:cxn modelId="{C2FF30F1-464A-4B64-99FF-948B081735F2}" type="presParOf" srcId="{039F545C-A441-4C14-BEE2-2E11C9942E35}" destId="{3688A5CE-6DFC-4575-8A3F-6D485A29D62C}" srcOrd="0" destOrd="0" presId="urn:microsoft.com/office/officeart/2005/8/layout/vList5"/>
    <dgm:cxn modelId="{D43B25E0-ED44-4E2D-8455-1A04964A75E2}" type="presParOf" srcId="{039F545C-A441-4C14-BEE2-2E11C9942E35}" destId="{028E15D0-927A-4A92-ACDB-8B5E5DED4D64}" srcOrd="1" destOrd="0" presId="urn:microsoft.com/office/officeart/2005/8/layout/vList5"/>
    <dgm:cxn modelId="{ECEDC256-72E9-445B-B6E7-1086DBA46129}" type="presParOf" srcId="{47FE70B3-F3EC-4ED3-A4EC-5B94CB5F1AF8}" destId="{F1498EDD-0C99-4622-AD35-DBC19B0D29C4}" srcOrd="3" destOrd="0" presId="urn:microsoft.com/office/officeart/2005/8/layout/vList5"/>
    <dgm:cxn modelId="{1C990729-54CD-4011-B104-9E015BF0408F}" type="presParOf" srcId="{47FE70B3-F3EC-4ED3-A4EC-5B94CB5F1AF8}" destId="{3E8554F3-CDE6-4572-8DD7-56CE175C2280}" srcOrd="4" destOrd="0" presId="urn:microsoft.com/office/officeart/2005/8/layout/vList5"/>
    <dgm:cxn modelId="{2E1194DA-BFFA-41B0-AA98-577E6852C6F5}" type="presParOf" srcId="{3E8554F3-CDE6-4572-8DD7-56CE175C2280}" destId="{DCB67F7E-2567-437B-AD44-2DB76062F712}" srcOrd="0" destOrd="0" presId="urn:microsoft.com/office/officeart/2005/8/layout/vList5"/>
    <dgm:cxn modelId="{BB9F13AF-0909-4521-958A-A2436B57531B}" type="presParOf" srcId="{3E8554F3-CDE6-4572-8DD7-56CE175C2280}" destId="{5C8F9CE0-2123-4E5C-8ACA-1DB39B6921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859EC-1EA8-9741-A671-6451AF52F9EC}" type="doc">
      <dgm:prSet loTypeId="urn:microsoft.com/office/officeart/2005/8/layout/pList2#1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150F92-C3A2-7345-ADA9-99525364D696}">
      <dgm:prSet/>
      <dgm:spPr/>
      <dgm:t>
        <a:bodyPr/>
        <a:lstStyle/>
        <a:p>
          <a:pPr rtl="0"/>
          <a:r>
            <a:rPr lang="en-US" dirty="0"/>
            <a:t>freeze</a:t>
          </a:r>
        </a:p>
      </dgm:t>
    </dgm:pt>
    <dgm:pt modelId="{3BFA9B28-9818-3140-B4DD-80C2D077600A}" type="parTrans" cxnId="{A3C3234A-EEF1-4C43-ABAA-BDA7231E937D}">
      <dgm:prSet/>
      <dgm:spPr/>
      <dgm:t>
        <a:bodyPr/>
        <a:lstStyle/>
        <a:p>
          <a:endParaRPr lang="en-US"/>
        </a:p>
      </dgm:t>
    </dgm:pt>
    <dgm:pt modelId="{06056FEB-B7FE-1F47-84C2-FA600110C8B0}" type="sibTrans" cxnId="{A3C3234A-EEF1-4C43-ABAA-BDA7231E937D}">
      <dgm:prSet/>
      <dgm:spPr/>
      <dgm:t>
        <a:bodyPr/>
        <a:lstStyle/>
        <a:p>
          <a:endParaRPr lang="en-US"/>
        </a:p>
      </dgm:t>
    </dgm:pt>
    <dgm:pt modelId="{FC6651DB-49A5-CE49-8E39-44380FC4239C}">
      <dgm:prSet/>
      <dgm:spPr/>
      <dgm:t>
        <a:bodyPr/>
        <a:lstStyle/>
        <a:p>
          <a:pPr rtl="0"/>
          <a:r>
            <a:rPr lang="en-US" dirty="0"/>
            <a:t>fight</a:t>
          </a:r>
        </a:p>
      </dgm:t>
    </dgm:pt>
    <dgm:pt modelId="{8024ADFD-502B-2E4A-9E1E-470407A9ED07}" type="parTrans" cxnId="{1E682563-8B66-5445-AF6D-95C5E07EBE86}">
      <dgm:prSet/>
      <dgm:spPr/>
      <dgm:t>
        <a:bodyPr/>
        <a:lstStyle/>
        <a:p>
          <a:endParaRPr lang="en-US"/>
        </a:p>
      </dgm:t>
    </dgm:pt>
    <dgm:pt modelId="{409F96BB-EFD5-5A47-B775-E87C6C150649}" type="sibTrans" cxnId="{1E682563-8B66-5445-AF6D-95C5E07EBE86}">
      <dgm:prSet/>
      <dgm:spPr/>
      <dgm:t>
        <a:bodyPr/>
        <a:lstStyle/>
        <a:p>
          <a:endParaRPr lang="en-US"/>
        </a:p>
      </dgm:t>
    </dgm:pt>
    <dgm:pt modelId="{76BC6E51-7788-F143-8660-3EE6BD5C071C}">
      <dgm:prSet/>
      <dgm:spPr/>
      <dgm:t>
        <a:bodyPr/>
        <a:lstStyle/>
        <a:p>
          <a:pPr rtl="0"/>
          <a:r>
            <a:rPr lang="en-US" dirty="0"/>
            <a:t>flight</a:t>
          </a:r>
        </a:p>
      </dgm:t>
    </dgm:pt>
    <dgm:pt modelId="{6187E619-8CF7-504F-A202-6A3E19AA0C17}" type="parTrans" cxnId="{203FC908-11AC-5943-8EF1-D0432C2E3B9D}">
      <dgm:prSet/>
      <dgm:spPr/>
      <dgm:t>
        <a:bodyPr/>
        <a:lstStyle/>
        <a:p>
          <a:endParaRPr lang="en-US"/>
        </a:p>
      </dgm:t>
    </dgm:pt>
    <dgm:pt modelId="{A24F85BA-39BA-E74C-9521-604DCF235F0C}" type="sibTrans" cxnId="{203FC908-11AC-5943-8EF1-D0432C2E3B9D}">
      <dgm:prSet/>
      <dgm:spPr/>
      <dgm:t>
        <a:bodyPr/>
        <a:lstStyle/>
        <a:p>
          <a:endParaRPr lang="en-US"/>
        </a:p>
      </dgm:t>
    </dgm:pt>
    <dgm:pt modelId="{7722A81E-F802-8A48-AE99-68344FBB2D5F}" type="pres">
      <dgm:prSet presAssocID="{61F859EC-1EA8-9741-A671-6451AF52F9EC}" presName="Name0" presStyleCnt="0">
        <dgm:presLayoutVars>
          <dgm:dir/>
          <dgm:resizeHandles val="exact"/>
        </dgm:presLayoutVars>
      </dgm:prSet>
      <dgm:spPr/>
    </dgm:pt>
    <dgm:pt modelId="{C551ADEC-9451-1147-AB45-1E6226FE2B6D}" type="pres">
      <dgm:prSet presAssocID="{61F859EC-1EA8-9741-A671-6451AF52F9EC}" presName="bkgdShp" presStyleLbl="alignAccFollowNode1" presStyleIdx="0" presStyleCnt="1" custLinFactNeighborX="4167" custLinFactNeighborY="0"/>
      <dgm:spPr/>
    </dgm:pt>
    <dgm:pt modelId="{C51892E0-A88D-3D45-B0D4-ECDA24424F2C}" type="pres">
      <dgm:prSet presAssocID="{61F859EC-1EA8-9741-A671-6451AF52F9EC}" presName="linComp" presStyleCnt="0"/>
      <dgm:spPr/>
    </dgm:pt>
    <dgm:pt modelId="{1C634A64-323A-B845-B5D7-192AFB69E396}" type="pres">
      <dgm:prSet presAssocID="{FC6651DB-49A5-CE49-8E39-44380FC4239C}" presName="compNode" presStyleCnt="0"/>
      <dgm:spPr/>
    </dgm:pt>
    <dgm:pt modelId="{69D54F3B-BD82-5F43-8CAA-BC4EAE58B28E}" type="pres">
      <dgm:prSet presAssocID="{FC6651DB-49A5-CE49-8E39-44380FC4239C}" presName="node" presStyleLbl="node1" presStyleIdx="0" presStyleCnt="3">
        <dgm:presLayoutVars>
          <dgm:bulletEnabled val="1"/>
        </dgm:presLayoutVars>
      </dgm:prSet>
      <dgm:spPr/>
    </dgm:pt>
    <dgm:pt modelId="{F3BC5182-9DCB-D44B-8B0E-975067E8A86A}" type="pres">
      <dgm:prSet presAssocID="{FC6651DB-49A5-CE49-8E39-44380FC4239C}" presName="invisiNode" presStyleLbl="node1" presStyleIdx="0" presStyleCnt="3"/>
      <dgm:spPr/>
    </dgm:pt>
    <dgm:pt modelId="{671377E0-7C4E-6F42-8D87-B68B98D0F309}" type="pres">
      <dgm:prSet presAssocID="{FC6651DB-49A5-CE49-8E39-44380FC4239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11C7B7A3-BCB8-2A48-AEC7-27A2D80C65E4}" type="pres">
      <dgm:prSet presAssocID="{409F96BB-EFD5-5A47-B775-E87C6C150649}" presName="sibTrans" presStyleLbl="sibTrans2D1" presStyleIdx="0" presStyleCnt="0"/>
      <dgm:spPr/>
    </dgm:pt>
    <dgm:pt modelId="{730ECAA8-1A82-FA44-A2F4-0BB47E2150E6}" type="pres">
      <dgm:prSet presAssocID="{76BC6E51-7788-F143-8660-3EE6BD5C071C}" presName="compNode" presStyleCnt="0"/>
      <dgm:spPr/>
    </dgm:pt>
    <dgm:pt modelId="{0D1E2E59-7859-EC43-B3DF-A15BEEE0EC20}" type="pres">
      <dgm:prSet presAssocID="{76BC6E51-7788-F143-8660-3EE6BD5C071C}" presName="node" presStyleLbl="node1" presStyleIdx="1" presStyleCnt="3">
        <dgm:presLayoutVars>
          <dgm:bulletEnabled val="1"/>
        </dgm:presLayoutVars>
      </dgm:prSet>
      <dgm:spPr/>
    </dgm:pt>
    <dgm:pt modelId="{879A6FBA-D391-C743-82C7-976A7016C0DE}" type="pres">
      <dgm:prSet presAssocID="{76BC6E51-7788-F143-8660-3EE6BD5C071C}" presName="invisiNode" presStyleLbl="node1" presStyleIdx="1" presStyleCnt="3"/>
      <dgm:spPr/>
    </dgm:pt>
    <dgm:pt modelId="{A85CF2DA-CF44-124D-9F4F-49AC780A305A}" type="pres">
      <dgm:prSet presAssocID="{76BC6E51-7788-F143-8660-3EE6BD5C071C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8000" b="-98000"/>
          </a:stretch>
        </a:blipFill>
      </dgm:spPr>
    </dgm:pt>
    <dgm:pt modelId="{BF457822-EA94-9A45-96E5-92AD21B9B7B5}" type="pres">
      <dgm:prSet presAssocID="{A24F85BA-39BA-E74C-9521-604DCF235F0C}" presName="sibTrans" presStyleLbl="sibTrans2D1" presStyleIdx="0" presStyleCnt="0"/>
      <dgm:spPr/>
    </dgm:pt>
    <dgm:pt modelId="{BE90937F-3BEE-5049-B66C-7E7ED422DB19}" type="pres">
      <dgm:prSet presAssocID="{9D150F92-C3A2-7345-ADA9-99525364D696}" presName="compNode" presStyleCnt="0"/>
      <dgm:spPr/>
    </dgm:pt>
    <dgm:pt modelId="{DADB7640-D2B1-5245-B690-3E20BC6FFC5D}" type="pres">
      <dgm:prSet presAssocID="{9D150F92-C3A2-7345-ADA9-99525364D696}" presName="node" presStyleLbl="node1" presStyleIdx="2" presStyleCnt="3">
        <dgm:presLayoutVars>
          <dgm:bulletEnabled val="1"/>
        </dgm:presLayoutVars>
      </dgm:prSet>
      <dgm:spPr/>
    </dgm:pt>
    <dgm:pt modelId="{C623E0F4-B0E9-5F4A-9D71-6B68EB85B4FC}" type="pres">
      <dgm:prSet presAssocID="{9D150F92-C3A2-7345-ADA9-99525364D696}" presName="invisiNode" presStyleLbl="node1" presStyleIdx="2" presStyleCnt="3"/>
      <dgm:spPr/>
    </dgm:pt>
    <dgm:pt modelId="{F9A3281C-A304-C34E-A5B3-BF3D7D11F664}" type="pres">
      <dgm:prSet presAssocID="{9D150F92-C3A2-7345-ADA9-99525364D696}" presName="imagNode" presStyleLbl="fgImgPlace1" presStyleIdx="2" presStyleCnt="3" custLinFactNeighborX="284" custLinFactNeighborY="39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</dgm:ptLst>
  <dgm:cxnLst>
    <dgm:cxn modelId="{56AB9C69-CF8B-4F75-838E-B29A26FF2B72}" type="presOf" srcId="{61F859EC-1EA8-9741-A671-6451AF52F9EC}" destId="{7722A81E-F802-8A48-AE99-68344FBB2D5F}" srcOrd="0" destOrd="0" presId="urn:microsoft.com/office/officeart/2005/8/layout/pList2#1"/>
    <dgm:cxn modelId="{16F19C84-8070-45EF-9BD3-8911CD5F0F69}" type="presOf" srcId="{A24F85BA-39BA-E74C-9521-604DCF235F0C}" destId="{BF457822-EA94-9A45-96E5-92AD21B9B7B5}" srcOrd="0" destOrd="0" presId="urn:microsoft.com/office/officeart/2005/8/layout/pList2#1"/>
    <dgm:cxn modelId="{2E4B3FFF-ED43-4931-8DD3-98A92EBBFFCF}" type="presOf" srcId="{409F96BB-EFD5-5A47-B775-E87C6C150649}" destId="{11C7B7A3-BCB8-2A48-AEC7-27A2D80C65E4}" srcOrd="0" destOrd="0" presId="urn:microsoft.com/office/officeart/2005/8/layout/pList2#1"/>
    <dgm:cxn modelId="{039C53C4-6112-477B-82DB-A1D02EC19DE7}" type="presOf" srcId="{76BC6E51-7788-F143-8660-3EE6BD5C071C}" destId="{0D1E2E59-7859-EC43-B3DF-A15BEEE0EC20}" srcOrd="0" destOrd="0" presId="urn:microsoft.com/office/officeart/2005/8/layout/pList2#1"/>
    <dgm:cxn modelId="{1E682563-8B66-5445-AF6D-95C5E07EBE86}" srcId="{61F859EC-1EA8-9741-A671-6451AF52F9EC}" destId="{FC6651DB-49A5-CE49-8E39-44380FC4239C}" srcOrd="0" destOrd="0" parTransId="{8024ADFD-502B-2E4A-9E1E-470407A9ED07}" sibTransId="{409F96BB-EFD5-5A47-B775-E87C6C150649}"/>
    <dgm:cxn modelId="{203FC908-11AC-5943-8EF1-D0432C2E3B9D}" srcId="{61F859EC-1EA8-9741-A671-6451AF52F9EC}" destId="{76BC6E51-7788-F143-8660-3EE6BD5C071C}" srcOrd="1" destOrd="0" parTransId="{6187E619-8CF7-504F-A202-6A3E19AA0C17}" sibTransId="{A24F85BA-39BA-E74C-9521-604DCF235F0C}"/>
    <dgm:cxn modelId="{C57547A8-99A0-47AA-A20E-0C5AE11D353C}" type="presOf" srcId="{9D150F92-C3A2-7345-ADA9-99525364D696}" destId="{DADB7640-D2B1-5245-B690-3E20BC6FFC5D}" srcOrd="0" destOrd="0" presId="urn:microsoft.com/office/officeart/2005/8/layout/pList2#1"/>
    <dgm:cxn modelId="{91E42F4F-A079-43D5-844A-6A6CCB2569BF}" type="presOf" srcId="{FC6651DB-49A5-CE49-8E39-44380FC4239C}" destId="{69D54F3B-BD82-5F43-8CAA-BC4EAE58B28E}" srcOrd="0" destOrd="0" presId="urn:microsoft.com/office/officeart/2005/8/layout/pList2#1"/>
    <dgm:cxn modelId="{A3C3234A-EEF1-4C43-ABAA-BDA7231E937D}" srcId="{61F859EC-1EA8-9741-A671-6451AF52F9EC}" destId="{9D150F92-C3A2-7345-ADA9-99525364D696}" srcOrd="2" destOrd="0" parTransId="{3BFA9B28-9818-3140-B4DD-80C2D077600A}" sibTransId="{06056FEB-B7FE-1F47-84C2-FA600110C8B0}"/>
    <dgm:cxn modelId="{7D198E68-CF67-4ECA-9ED7-32A3EC8248EC}" type="presParOf" srcId="{7722A81E-F802-8A48-AE99-68344FBB2D5F}" destId="{C551ADEC-9451-1147-AB45-1E6226FE2B6D}" srcOrd="0" destOrd="0" presId="urn:microsoft.com/office/officeart/2005/8/layout/pList2#1"/>
    <dgm:cxn modelId="{35F8288F-7F5A-4A93-AC58-B0A4E054DA1B}" type="presParOf" srcId="{7722A81E-F802-8A48-AE99-68344FBB2D5F}" destId="{C51892E0-A88D-3D45-B0D4-ECDA24424F2C}" srcOrd="1" destOrd="0" presId="urn:microsoft.com/office/officeart/2005/8/layout/pList2#1"/>
    <dgm:cxn modelId="{721D3B58-024F-48B7-8598-855C4F56DC25}" type="presParOf" srcId="{C51892E0-A88D-3D45-B0D4-ECDA24424F2C}" destId="{1C634A64-323A-B845-B5D7-192AFB69E396}" srcOrd="0" destOrd="0" presId="urn:microsoft.com/office/officeart/2005/8/layout/pList2#1"/>
    <dgm:cxn modelId="{6CFD0135-BD85-4629-BF4E-D8F0DCF4E80C}" type="presParOf" srcId="{1C634A64-323A-B845-B5D7-192AFB69E396}" destId="{69D54F3B-BD82-5F43-8CAA-BC4EAE58B28E}" srcOrd="0" destOrd="0" presId="urn:microsoft.com/office/officeart/2005/8/layout/pList2#1"/>
    <dgm:cxn modelId="{960D6CC4-8B0A-4BFE-9088-2266C3A3B986}" type="presParOf" srcId="{1C634A64-323A-B845-B5D7-192AFB69E396}" destId="{F3BC5182-9DCB-D44B-8B0E-975067E8A86A}" srcOrd="1" destOrd="0" presId="urn:microsoft.com/office/officeart/2005/8/layout/pList2#1"/>
    <dgm:cxn modelId="{4281B114-0881-4C61-AFA9-563246FD00D2}" type="presParOf" srcId="{1C634A64-323A-B845-B5D7-192AFB69E396}" destId="{671377E0-7C4E-6F42-8D87-B68B98D0F309}" srcOrd="2" destOrd="0" presId="urn:microsoft.com/office/officeart/2005/8/layout/pList2#1"/>
    <dgm:cxn modelId="{2FA9FF33-C13C-4395-926E-A832A05E337F}" type="presParOf" srcId="{C51892E0-A88D-3D45-B0D4-ECDA24424F2C}" destId="{11C7B7A3-BCB8-2A48-AEC7-27A2D80C65E4}" srcOrd="1" destOrd="0" presId="urn:microsoft.com/office/officeart/2005/8/layout/pList2#1"/>
    <dgm:cxn modelId="{234EA67E-3F20-47C0-AE68-BC25EB45F8A6}" type="presParOf" srcId="{C51892E0-A88D-3D45-B0D4-ECDA24424F2C}" destId="{730ECAA8-1A82-FA44-A2F4-0BB47E2150E6}" srcOrd="2" destOrd="0" presId="urn:microsoft.com/office/officeart/2005/8/layout/pList2#1"/>
    <dgm:cxn modelId="{98149C3A-0633-47B9-8798-2F6BDC90F0D8}" type="presParOf" srcId="{730ECAA8-1A82-FA44-A2F4-0BB47E2150E6}" destId="{0D1E2E59-7859-EC43-B3DF-A15BEEE0EC20}" srcOrd="0" destOrd="0" presId="urn:microsoft.com/office/officeart/2005/8/layout/pList2#1"/>
    <dgm:cxn modelId="{86919E13-EE84-4298-8DB8-ADBE1CE7D07E}" type="presParOf" srcId="{730ECAA8-1A82-FA44-A2F4-0BB47E2150E6}" destId="{879A6FBA-D391-C743-82C7-976A7016C0DE}" srcOrd="1" destOrd="0" presId="urn:microsoft.com/office/officeart/2005/8/layout/pList2#1"/>
    <dgm:cxn modelId="{878789F2-C4E3-4168-A973-F5BF0C64DFCB}" type="presParOf" srcId="{730ECAA8-1A82-FA44-A2F4-0BB47E2150E6}" destId="{A85CF2DA-CF44-124D-9F4F-49AC780A305A}" srcOrd="2" destOrd="0" presId="urn:microsoft.com/office/officeart/2005/8/layout/pList2#1"/>
    <dgm:cxn modelId="{3A558573-6B7B-4C75-BFEF-91A4B5730E53}" type="presParOf" srcId="{C51892E0-A88D-3D45-B0D4-ECDA24424F2C}" destId="{BF457822-EA94-9A45-96E5-92AD21B9B7B5}" srcOrd="3" destOrd="0" presId="urn:microsoft.com/office/officeart/2005/8/layout/pList2#1"/>
    <dgm:cxn modelId="{EE61349D-4477-481A-8D8A-C6DEC2BC602B}" type="presParOf" srcId="{C51892E0-A88D-3D45-B0D4-ECDA24424F2C}" destId="{BE90937F-3BEE-5049-B66C-7E7ED422DB19}" srcOrd="4" destOrd="0" presId="urn:microsoft.com/office/officeart/2005/8/layout/pList2#1"/>
    <dgm:cxn modelId="{F5269940-9678-401D-8D88-2282283F2BD5}" type="presParOf" srcId="{BE90937F-3BEE-5049-B66C-7E7ED422DB19}" destId="{DADB7640-D2B1-5245-B690-3E20BC6FFC5D}" srcOrd="0" destOrd="0" presId="urn:microsoft.com/office/officeart/2005/8/layout/pList2#1"/>
    <dgm:cxn modelId="{48365B2E-3ACA-4596-AF7C-35BD1B09523D}" type="presParOf" srcId="{BE90937F-3BEE-5049-B66C-7E7ED422DB19}" destId="{C623E0F4-B0E9-5F4A-9D71-6B68EB85B4FC}" srcOrd="1" destOrd="0" presId="urn:microsoft.com/office/officeart/2005/8/layout/pList2#1"/>
    <dgm:cxn modelId="{67896EF4-DD7C-4209-9BE2-935E4EBEDEA2}" type="presParOf" srcId="{BE90937F-3BEE-5049-B66C-7E7ED422DB19}" destId="{F9A3281C-A304-C34E-A5B3-BF3D7D11F66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D13D1-25EF-4FD0-88E9-73E4072C29F2}">
      <dsp:nvSpPr>
        <dsp:cNvPr id="0" name=""/>
        <dsp:cNvSpPr/>
      </dsp:nvSpPr>
      <dsp:spPr>
        <a:xfrm rot="5400000">
          <a:off x="4593141" y="-1813045"/>
          <a:ext cx="889768" cy="47416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Trauma Systems Therapy (TST)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Trauma Systems Therapy for Refugees (TST-R)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Promoting Positive Social Identity/Identity in the Diaspora, an Online Community </a:t>
          </a:r>
        </a:p>
      </dsp:txBody>
      <dsp:txXfrm rot="-5400000">
        <a:off x="2667190" y="156341"/>
        <a:ext cx="4698236" cy="802898"/>
      </dsp:txXfrm>
    </dsp:sp>
    <dsp:sp modelId="{03AAD397-9644-4F52-9555-5A9045417F91}">
      <dsp:nvSpPr>
        <dsp:cNvPr id="0" name=""/>
        <dsp:cNvSpPr/>
      </dsp:nvSpPr>
      <dsp:spPr>
        <a:xfrm>
          <a:off x="0" y="1685"/>
          <a:ext cx="2667190" cy="1112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Prevention and Intervention</a:t>
          </a:r>
        </a:p>
      </dsp:txBody>
      <dsp:txXfrm>
        <a:off x="54294" y="55979"/>
        <a:ext cx="2558602" cy="1003623"/>
      </dsp:txXfrm>
    </dsp:sp>
    <dsp:sp modelId="{028E15D0-927A-4A92-ACDB-8B5E5DED4D64}">
      <dsp:nvSpPr>
        <dsp:cNvPr id="0" name=""/>
        <dsp:cNvSpPr/>
      </dsp:nvSpPr>
      <dsp:spPr>
        <a:xfrm rot="5400000">
          <a:off x="4593141" y="-645223"/>
          <a:ext cx="889768" cy="47416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Somali Youth Risk and Resilience Project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Intervention Adaptation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Intervention Research:  TST-R</a:t>
          </a:r>
        </a:p>
      </dsp:txBody>
      <dsp:txXfrm rot="-5400000">
        <a:off x="2667190" y="1324163"/>
        <a:ext cx="4698236" cy="802898"/>
      </dsp:txXfrm>
    </dsp:sp>
    <dsp:sp modelId="{3688A5CE-6DFC-4575-8A3F-6D485A29D62C}">
      <dsp:nvSpPr>
        <dsp:cNvPr id="0" name=""/>
        <dsp:cNvSpPr/>
      </dsp:nvSpPr>
      <dsp:spPr>
        <a:xfrm>
          <a:off x="0" y="1169506"/>
          <a:ext cx="2667190" cy="1112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+mj-lt"/>
            </a:rPr>
            <a:t>Research and Innovation</a:t>
          </a:r>
        </a:p>
      </dsp:txBody>
      <dsp:txXfrm>
        <a:off x="54294" y="1223800"/>
        <a:ext cx="2558602" cy="1003623"/>
      </dsp:txXfrm>
    </dsp:sp>
    <dsp:sp modelId="{5C8F9CE0-2123-4E5C-8ACA-1DB39B69219A}">
      <dsp:nvSpPr>
        <dsp:cNvPr id="0" name=""/>
        <dsp:cNvSpPr/>
      </dsp:nvSpPr>
      <dsp:spPr>
        <a:xfrm rot="5400000">
          <a:off x="4593141" y="522598"/>
          <a:ext cx="889768" cy="47416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Refugee Services Toolkit (RST)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Dissemination: TST-R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Cultural Brokering Training</a:t>
          </a:r>
          <a:endParaRPr lang="en-US" sz="1300" kern="1200" dirty="0"/>
        </a:p>
      </dsp:txBody>
      <dsp:txXfrm rot="-5400000">
        <a:off x="2667190" y="2491985"/>
        <a:ext cx="4698236" cy="802898"/>
      </dsp:txXfrm>
    </dsp:sp>
    <dsp:sp modelId="{DCB67F7E-2567-437B-AD44-2DB76062F712}">
      <dsp:nvSpPr>
        <dsp:cNvPr id="0" name=""/>
        <dsp:cNvSpPr/>
      </dsp:nvSpPr>
      <dsp:spPr>
        <a:xfrm>
          <a:off x="0" y="2337328"/>
          <a:ext cx="2667190" cy="1112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Training and Resource Development</a:t>
          </a:r>
        </a:p>
      </dsp:txBody>
      <dsp:txXfrm>
        <a:off x="54294" y="2391622"/>
        <a:ext cx="2558602" cy="1003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1ADEC-9451-1147-AB45-1E6226FE2B6D}">
      <dsp:nvSpPr>
        <dsp:cNvPr id="0" name=""/>
        <dsp:cNvSpPr/>
      </dsp:nvSpPr>
      <dsp:spPr>
        <a:xfrm>
          <a:off x="0" y="0"/>
          <a:ext cx="7315200" cy="140589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377E0-7C4E-6F42-8D87-B68B98D0F309}">
      <dsp:nvSpPr>
        <dsp:cNvPr id="0" name=""/>
        <dsp:cNvSpPr/>
      </dsp:nvSpPr>
      <dsp:spPr>
        <a:xfrm>
          <a:off x="219456" y="187452"/>
          <a:ext cx="2148840" cy="10309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D54F3B-BD82-5F43-8CAA-BC4EAE58B28E}">
      <dsp:nvSpPr>
        <dsp:cNvPr id="0" name=""/>
        <dsp:cNvSpPr/>
      </dsp:nvSpPr>
      <dsp:spPr>
        <a:xfrm rot="10800000">
          <a:off x="219456" y="1405889"/>
          <a:ext cx="2148840" cy="17183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fight</a:t>
          </a:r>
        </a:p>
      </dsp:txBody>
      <dsp:txXfrm rot="10800000">
        <a:off x="272300" y="1405889"/>
        <a:ext cx="2043152" cy="1665466"/>
      </dsp:txXfrm>
    </dsp:sp>
    <dsp:sp modelId="{A85CF2DA-CF44-124D-9F4F-49AC780A305A}">
      <dsp:nvSpPr>
        <dsp:cNvPr id="0" name=""/>
        <dsp:cNvSpPr/>
      </dsp:nvSpPr>
      <dsp:spPr>
        <a:xfrm>
          <a:off x="2583180" y="187452"/>
          <a:ext cx="2148840" cy="10309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8000" b="-98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1E2E59-7859-EC43-B3DF-A15BEEE0EC20}">
      <dsp:nvSpPr>
        <dsp:cNvPr id="0" name=""/>
        <dsp:cNvSpPr/>
      </dsp:nvSpPr>
      <dsp:spPr>
        <a:xfrm rot="10800000">
          <a:off x="2583180" y="1405889"/>
          <a:ext cx="2148840" cy="17183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flight</a:t>
          </a:r>
        </a:p>
      </dsp:txBody>
      <dsp:txXfrm rot="10800000">
        <a:off x="2636024" y="1405889"/>
        <a:ext cx="2043152" cy="1665466"/>
      </dsp:txXfrm>
    </dsp:sp>
    <dsp:sp modelId="{F9A3281C-A304-C34E-A5B3-BF3D7D11F664}">
      <dsp:nvSpPr>
        <dsp:cNvPr id="0" name=""/>
        <dsp:cNvSpPr/>
      </dsp:nvSpPr>
      <dsp:spPr>
        <a:xfrm>
          <a:off x="4953006" y="228598"/>
          <a:ext cx="2148840" cy="10309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DB7640-D2B1-5245-B690-3E20BC6FFC5D}">
      <dsp:nvSpPr>
        <dsp:cNvPr id="0" name=""/>
        <dsp:cNvSpPr/>
      </dsp:nvSpPr>
      <dsp:spPr>
        <a:xfrm rot="10800000">
          <a:off x="4946903" y="1405889"/>
          <a:ext cx="2148840" cy="17183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freeze</a:t>
          </a:r>
        </a:p>
      </dsp:txBody>
      <dsp:txXfrm rot="10800000">
        <a:off x="4999747" y="1405889"/>
        <a:ext cx="2043152" cy="1665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475" cy="4649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2"/>
            <a:ext cx="3038475" cy="4649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824"/>
            <a:ext cx="3038475" cy="4649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824"/>
            <a:ext cx="3038475" cy="4649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B7047DC9-8EC6-4095-A4CE-91D6F8DA0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9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475" cy="4649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2"/>
            <a:ext cx="3038475" cy="4649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512"/>
            <a:ext cx="5140325" cy="41816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424"/>
            <a:ext cx="3038475" cy="4649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1424"/>
            <a:ext cx="3038475" cy="4649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08801F01-8E47-4828-AFBF-327747D50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4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642B67-8B6E-4287-84B2-806AE34B7B0F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77875"/>
            <a:ext cx="4648200" cy="348615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6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39114-6888-4CC8-97F5-0D55197DC81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2975"/>
          </a:xfrm>
          <a:ln w="12700" cap="flat"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824" tIns="46913" rIns="93824" bIns="46913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E9958-1ADF-458C-9B90-82115CE3CF0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818" tIns="46911" rIns="93818" bIns="46911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311B4-EB57-435B-9CD7-B1CC52B759F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2975"/>
          </a:xfrm>
          <a:ln w="12700" cap="flat"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824" tIns="46913" rIns="93824" bIns="46913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9pPr>
          </a:lstStyle>
          <a:p>
            <a:pPr eaLnBrk="1" hangingPunct="1"/>
            <a:fld id="{0289C3D8-B746-4DA2-9EA7-AED756EF220B}" type="slidenum">
              <a:rPr lang="en-US">
                <a:latin typeface="Arial" pitchFamily="34" charset="0"/>
              </a:rPr>
              <a:pPr eaLnBrk="1" hangingPunct="1"/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</a:rPr>
              <a:t>There are no right answers, but there</a:t>
            </a:r>
            <a:r>
              <a:rPr lang="en-US" baseline="0" dirty="0">
                <a:latin typeface="Arial" pitchFamily="34" charset="0"/>
              </a:rPr>
              <a:t> are 3 hardwired reactions that we tend to have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2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how it works normally</a:t>
            </a:r>
          </a:p>
        </p:txBody>
      </p:sp>
    </p:spTree>
    <p:extLst>
      <p:ext uri="{BB962C8B-B14F-4D97-AF65-F5344CB8AC3E}">
        <p14:creationId xmlns:p14="http://schemas.microsoft.com/office/powerpoint/2010/main" val="3851681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how it works in the brain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1C3C-58C2-4957-8572-ADBFA56B6D3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8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charset="-128"/>
                <a:sym typeface="Times New Roman" pitchFamily="18" charset="0"/>
              </a:defRPr>
            </a:lvl9pPr>
          </a:lstStyle>
          <a:p>
            <a:pPr eaLnBrk="1" hangingPunct="1"/>
            <a:fld id="{927FC11E-B381-4CDC-B4CE-50D4964D017D}" type="slidenum">
              <a:rPr lang="en-US">
                <a:latin typeface="Arial" pitchFamily="34" charset="0"/>
              </a:rPr>
              <a:pPr eaLnBrk="1" hangingPunct="1"/>
              <a:t>31</a:t>
            </a:fld>
            <a:endParaRPr lang="en-US">
              <a:latin typeface="Arial" pitchFamily="34" charset="0"/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55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20A1A-2D4C-4D27-BF3E-32FBB76E6F6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9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01F01-8E47-4828-AFBF-327747D509A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20A1A-2D4C-4D27-BF3E-32FBB76E6F6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7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45BB1-7353-4011-9597-69DCE4D693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20A1A-2D4C-4D27-BF3E-32FBB76E6F6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84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79376-C8D5-40C3-918C-CB437AEEA5B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71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20A1A-2D4C-4D27-BF3E-32FBB76E6F6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8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2F52A-FCB2-4DB6-A749-3E9203254C3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2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Use comprehensive, community based services—holistic approach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-assess postdisplacement needs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-assess resettlement stressors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-assess resource availability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-engage and collaborate with the community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-work directly with war-affected child’s school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Provide culturally competent services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-demonstrate openness to  &amp; respect of cultural beliefs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-assess linguistic and cultural components of MH symptoms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-elicit client focused goals and strengths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-engage with cultural brokers in the community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Integrate evidence-based practice with practice-based evidence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-assess history of trauma exposure with care and patience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-use normalization and psychoeducation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-maintain strength based focus and acknowledge resiliency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Use trauma-focused treatments flexibly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537893-09C0-4146-884C-685873B93CB3}" type="slidenum">
              <a:rPr lang="en-US" smtClean="0"/>
              <a:pPr eaLnBrk="1" hangingPunct="1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299A1B-2E68-6A46-90F8-1E06F5D88CB9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874AE2-9904-FE41-82EE-D999755CFA32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58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D16C765-053B-4BAC-9D6E-7D006E7B9BC3}" type="slidenum">
              <a:rPr lang="en-US" sz="1200" smtClean="0"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858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20A1A-2D4C-4D27-BF3E-32FBB76E6F6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20A1A-2D4C-4D27-BF3E-32FBB76E6F6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20A1A-2D4C-4D27-BF3E-32FBB76E6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52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759F239-83E3-4972-9297-16ACADD43F69}" type="slidenum">
              <a:rPr lang="en-US" altLang="en-US" sz="1200" b="0" smtClean="0"/>
              <a:pPr eaLnBrk="1" hangingPunct="1"/>
              <a:t>59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109060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AAF5CEF-33D1-41AC-AC00-D5A6224D2CFD}" type="slidenum">
              <a:rPr lang="en-US" smtClean="0"/>
              <a:pPr eaLnBrk="1" hangingPunct="1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8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99FE3A17-ADD8-4642-B370-19664E9D89BD}" type="slidenum">
              <a:rPr lang="en-US" altLang="en-US" sz="1200">
                <a:latin typeface="Times New Roman" pitchFamily="18" charset="0"/>
              </a:rPr>
              <a:pPr eaLnBrk="1" hangingPunct="1"/>
              <a:t>63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45BB1-7353-4011-9597-69DCE4D693F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FAEDD24-3681-4443-8BF8-7DA526003929}" type="slidenum">
              <a:rPr lang="en-US" sz="1200">
                <a:latin typeface="Times New Roman" charset="0"/>
              </a:rPr>
              <a:pPr eaLnBrk="1" hangingPunct="1"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FFFBF-6DB3-47F9-AF57-CEE603EB96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838201" y="4494805"/>
            <a:ext cx="5140325" cy="4181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3EE7203-FC91-4AC6-9282-3A078F9687F0}" type="slidenum">
              <a:rPr lang="en-US" smtClean="0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A932914-43DD-439F-9C71-C685D616B2DB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AAF5CEF-33D1-41AC-AC00-D5A6224D2CFD}" type="slidenum">
              <a:rPr lang="en-US" smtClean="0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AA925983-B72E-4126-A580-E3D964C27E30}" type="slidenum">
              <a:rPr lang="en-US" altLang="en-US" sz="1200">
                <a:latin typeface="Times New Roman" pitchFamily="18" charset="0"/>
              </a:rPr>
              <a:pPr eaLnBrk="1" hangingPunct="1"/>
              <a:t>14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786CF-A051-4EE6-AA95-DAE082009244}" type="datetime1">
              <a:rPr lang="en-US" smtClean="0"/>
              <a:pPr>
                <a:defRPr/>
              </a:pPr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D8460A2-7254-4CA5-890C-045BB9062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F8AA9-80E7-4210-8685-AAC9E697C93A}" type="datetime1">
              <a:rPr lang="en-US" smtClean="0"/>
              <a:pPr>
                <a:defRPr/>
              </a:pPr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05CC-D253-49B0-8728-401C82D070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F2CBF-06B2-4B24-B011-DA52F95449AA}" type="datetime1">
              <a:rPr lang="en-US" smtClean="0"/>
              <a:pPr>
                <a:defRPr/>
              </a:pPr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308E8-3B36-4F73-9796-2128605289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445C71-4498-42B7-82AC-10FB21F70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4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29F7F-9A7E-499F-A39B-B36624267935}" type="datetime1">
              <a:rPr lang="en-US" smtClean="0"/>
              <a:pPr>
                <a:defRPr/>
              </a:pPr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801BB-D29C-4308-949A-0EB90CA3B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B0AFA-52A2-4263-A985-6E8FF978F889}" type="datetime1">
              <a:rPr lang="en-US" smtClean="0"/>
              <a:pPr>
                <a:defRPr/>
              </a:pPr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25600-40D4-4FB2-8B89-BE6D008B0E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47CFD-9DBD-4575-A3EB-6D0033EDBD4E}" type="datetime1">
              <a:rPr lang="en-US" smtClean="0"/>
              <a:pPr>
                <a:defRPr/>
              </a:pPr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62C9E-9977-4C15-926D-AF6D4D8BF4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CB05E-1F4A-4D04-B8A4-0A4845BBDEB4}" type="datetime1">
              <a:rPr lang="en-US" smtClean="0"/>
              <a:pPr>
                <a:defRPr/>
              </a:pPr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D8314-D937-483E-8BC8-2AEB05938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83052-B50C-42FD-A809-285659679C81}" type="datetime1">
              <a:rPr lang="en-US" smtClean="0"/>
              <a:pPr>
                <a:defRPr/>
              </a:pPr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2A6FD-38A1-4D4D-9431-FBA3F9ED8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D832-95A9-4090-B3BD-B435DA7AE9F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5AE50-7CA1-4D74-B49B-7F9CF35E05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448EB-DCC6-4E61-B89A-925734DE3C81}" type="datetime1">
              <a:rPr lang="en-US" smtClean="0"/>
              <a:pPr>
                <a:defRPr/>
              </a:pPr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5E8B-A2A1-4484-B097-798A49412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A7FF5-6671-4415-814D-D3C62F8C4330}" type="datetime1">
              <a:rPr lang="en-US" smtClean="0"/>
              <a:pPr>
                <a:defRPr/>
              </a:pPr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F9AFE-9F22-43F2-8DDC-5E4BBF4B5D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August 7,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34DA1D0A-2808-4AC3-8B6F-DC6F207576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aSHLbS1V4w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nctsn.org/trauma-types/refugee-trauma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314A1-ED33-40B6-9BA5-8DCE32C025C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213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6" name="Rectangle 5"/>
          <p:cNvSpPr>
            <a:spLocks noChangeArrowheads="1"/>
          </p:cNvSpPr>
          <p:nvPr/>
        </p:nvSpPr>
        <p:spPr bwMode="auto">
          <a:xfrm>
            <a:off x="2743200" y="0"/>
            <a:ext cx="44958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7" name="Line 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8" name="Line 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11" name="Object 163"/>
          <p:cNvGraphicFramePr>
            <a:graphicFrameLocks noChangeAspect="1"/>
          </p:cNvGraphicFramePr>
          <p:nvPr/>
        </p:nvGraphicFramePr>
        <p:xfrm>
          <a:off x="6172200" y="0"/>
          <a:ext cx="2971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" name="Image" r:id="rId4" imgW="3486637" imgH="876190" progId="">
                  <p:embed/>
                </p:oleObj>
              </mc:Choice>
              <mc:Fallback>
                <p:oleObj name="Image" r:id="rId4" imgW="3486637" imgH="876190" progId="">
                  <p:embed/>
                  <p:pic>
                    <p:nvPicPr>
                      <p:cNvPr id="0" name="Picture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0"/>
                        <a:ext cx="29718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19" name="Picture 138" descr="http://www.childrenshospital.org/~/media/Legal/brand%20guidelines/BCHlogomotto_horizontal_72dpi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29829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0" name="Picture 140" descr="http://vector-magz.com/wp-content/uploads/2013/07/harvard-medical-school-logo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28600"/>
            <a:ext cx="1981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47700" y="1219200"/>
            <a:ext cx="7772400" cy="1752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Trauma and the Refugee and Immigrant Experience </a:t>
            </a:r>
            <a:endParaRPr lang="en-US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47700" y="4876800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000" b="0" dirty="0" err="1">
                <a:solidFill>
                  <a:schemeClr val="tx1">
                    <a:lumMod val="95000"/>
                  </a:schemeClr>
                </a:solidFill>
                <a:effectLst/>
              </a:rPr>
              <a:t>Saida</a:t>
            </a:r>
            <a:r>
              <a:rPr lang="en-US" sz="2000" b="0" dirty="0">
                <a:solidFill>
                  <a:schemeClr val="tx1">
                    <a:lumMod val="95000"/>
                  </a:schemeClr>
                </a:solidFill>
                <a:effectLst/>
              </a:rPr>
              <a:t> Abdi, LICSW, MSW, MA,</a:t>
            </a:r>
          </a:p>
          <a:p>
            <a:pPr algn="ctr" fontAlgn="auto">
              <a:spcAft>
                <a:spcPts val="0"/>
              </a:spcAft>
            </a:pPr>
            <a:r>
              <a:rPr lang="en-US" sz="2000" b="0" dirty="0">
                <a:solidFill>
                  <a:schemeClr val="tx1">
                    <a:lumMod val="95000"/>
                  </a:schemeClr>
                </a:solidFill>
                <a:effectLst/>
              </a:rPr>
              <a:t>BCH Refugee Trauma and Resilience Center (RTRC)</a:t>
            </a:r>
          </a:p>
          <a:p>
            <a:pPr algn="ctr" fontAlgn="auto">
              <a:spcAft>
                <a:spcPts val="0"/>
              </a:spcAft>
            </a:pPr>
            <a:endParaRPr lang="en-US" sz="2000" b="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algn="ctr" fontAlgn="auto">
              <a:spcAft>
                <a:spcPts val="0"/>
              </a:spcAft>
            </a:pPr>
            <a:endParaRPr lang="en-US" sz="2000" b="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pic>
        <p:nvPicPr>
          <p:cNvPr id="18" name="Picture 24" descr="C:\Users\CH166322\AppData\Local\Microsoft\Windows\Temporary Internet Files\Content.IE5\WGKY5WF9\MP90042780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124200" cy="1981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and Trauma 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922838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 in 4 children in the US will experience a traumatic event before the age of 16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Follow up found 68%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Studies show 26-41% of inner-city students witnessed a shooting or stabbing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High rates of exposure to violence in country of origin, during displacement and resettlement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Our studies, Somali youth report averages of exposure  to 6 and 7 traumatic events</a:t>
            </a:r>
          </a:p>
        </p:txBody>
      </p:sp>
    </p:spTree>
    <p:extLst>
      <p:ext uri="{BB962C8B-B14F-4D97-AF65-F5344CB8AC3E}">
        <p14:creationId xmlns:p14="http://schemas.microsoft.com/office/powerpoint/2010/main" val="15819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r>
              <a:rPr lang="en-US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Mental Health Symptoms in Child and Adolescent Refugees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676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PTSD, depression, anxiety, sleep problems, somatic complaints, behavioral, conduct, 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substance-related disorders, </a:t>
            </a:r>
            <a:r>
              <a:rPr lang="en-US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school problems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Developmental, age-specific expression traumatic stress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Dose effect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studies suggest symptoms diminish and recur over time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Role of parental adjustment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RESILIENCE</a:t>
            </a:r>
          </a:p>
          <a:p>
            <a:pPr>
              <a:buFont typeface="Arial" pitchFamily="34" charset="0"/>
              <a:buChar char="•"/>
              <a:defRPr/>
            </a:pPr>
            <a:endParaRPr lang="en-US" sz="3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7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Mental Health in adolescent refugees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543800" cy="4419600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</a:pPr>
            <a:r>
              <a:rPr lang="en-US" altLang="en-US" sz="2400" dirty="0"/>
              <a:t>29-75% of refugee children show symptoms of PTSD (</a:t>
            </a:r>
            <a:r>
              <a:rPr lang="en-US" altLang="en-US" sz="2400" dirty="0" err="1"/>
              <a:t>Allwood</a:t>
            </a:r>
            <a:r>
              <a:rPr lang="en-US" altLang="en-US" sz="2400" dirty="0"/>
              <a:t> et al. 2002, </a:t>
            </a:r>
            <a:r>
              <a:rPr lang="en-US" altLang="en-US" sz="2400" dirty="0" err="1"/>
              <a:t>Kinzie</a:t>
            </a:r>
            <a:r>
              <a:rPr lang="en-US" altLang="en-US" sz="2400" dirty="0"/>
              <a:t> et al. 1999, </a:t>
            </a:r>
            <a:r>
              <a:rPr lang="en-US" altLang="en-US" sz="2400" dirty="0" err="1"/>
              <a:t>Saigh</a:t>
            </a:r>
            <a:r>
              <a:rPr lang="en-US" altLang="en-US" sz="2400" dirty="0"/>
              <a:t>, 1989).</a:t>
            </a:r>
            <a:endParaRPr lang="en-US" altLang="en-US" sz="2400" dirty="0">
              <a:latin typeface="Garamond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altLang="en-US" sz="2400" dirty="0" err="1">
                <a:latin typeface="Garamond" pitchFamily="18" charset="0"/>
              </a:rPr>
              <a:t>Kinzie</a:t>
            </a:r>
            <a:r>
              <a:rPr lang="en-US" altLang="en-US" sz="2400" dirty="0">
                <a:latin typeface="Garamond" pitchFamily="18" charset="0"/>
              </a:rPr>
              <a:t> and colleagues studied forty Cambodian adolescent refugees </a:t>
            </a:r>
          </a:p>
          <a:p>
            <a:pPr lvl="2" algn="just">
              <a:lnSpc>
                <a:spcPct val="90000"/>
              </a:lnSpc>
            </a:pPr>
            <a:r>
              <a:rPr lang="en-US" altLang="en-US" sz="2400" dirty="0">
                <a:latin typeface="Garamond" pitchFamily="18" charset="0"/>
              </a:rPr>
              <a:t>50% met criteria for PTSD two years after arriving in the United States </a:t>
            </a:r>
          </a:p>
          <a:p>
            <a:pPr lvl="2" algn="just">
              <a:lnSpc>
                <a:spcPct val="90000"/>
              </a:lnSpc>
            </a:pPr>
            <a:r>
              <a:rPr lang="en-US" altLang="en-US" sz="2400" dirty="0">
                <a:latin typeface="Garamond" pitchFamily="18" charset="0"/>
              </a:rPr>
              <a:t>53% met criteria for diagnoses of depression. 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400" dirty="0">
                <a:latin typeface="Garamond" pitchFamily="18" charset="0"/>
              </a:rPr>
              <a:t>Adolescents followed longitudinally over period of 12 years into adulthood.</a:t>
            </a:r>
          </a:p>
        </p:txBody>
      </p:sp>
    </p:spTree>
    <p:extLst>
      <p:ext uri="{BB962C8B-B14F-4D97-AF65-F5344CB8AC3E}">
        <p14:creationId xmlns:p14="http://schemas.microsoft.com/office/powerpoint/2010/main" val="140550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PTSD and Depression in Cambodian adolescent refugees over course of 12 years</a:t>
            </a:r>
            <a:endParaRPr lang="en-US" altLang="en-US"/>
          </a:p>
        </p:txBody>
      </p:sp>
      <p:graphicFrame>
        <p:nvGraphicFramePr>
          <p:cNvPr id="55398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09600" y="2743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hart" r:id="rId3" imgW="7772535" imgH="4114800" progId="MSGraph.Chart.8">
                  <p:embed followColorScheme="full"/>
                </p:oleObj>
              </mc:Choice>
              <mc:Fallback>
                <p:oleObj name="Chart" r:id="rId3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77708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807720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lnSpc>
                <a:spcPct val="90000"/>
              </a:lnSpc>
            </a:pPr>
            <a:endParaRPr lang="en-US" altLang="en-US">
              <a:latin typeface="Garamond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latin typeface="Garamond" pitchFamily="18" charset="0"/>
              </a:rPr>
              <a:t>3-year: PTSD    48%		Depression 41%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Garamond" pitchFamily="18" charset="0"/>
              </a:rPr>
              <a:t>6-year : PTSD   38%		Depression   6%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Garamond" pitchFamily="18" charset="0"/>
              </a:rPr>
              <a:t>12-year: PTSD  35% 		Depression 14%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0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419600" cy="16002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rebuchet MS" pitchFamily="34" charset="0"/>
              </a:rPr>
              <a:t>Consequences of traumatic stress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038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Trebuchet MS" pitchFamily="34" charset="0"/>
              </a:rPr>
              <a:t>Social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rebuchet MS" pitchFamily="34" charset="0"/>
              </a:rPr>
              <a:t>Drug abuse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rebuchet MS" pitchFamily="34" charset="0"/>
              </a:rPr>
              <a:t>Anti-social behavior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rebuchet MS" pitchFamily="34" charset="0"/>
              </a:rPr>
              <a:t>Isolation/withdrawal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Trebuchet MS" pitchFamily="34" charset="0"/>
              </a:rPr>
              <a:t>Psychological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rebuchet MS" pitchFamily="34" charset="0"/>
              </a:rPr>
              <a:t>Posttraumatic Stress Disorder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>
                <a:latin typeface="Trebuchet MS" pitchFamily="34" charset="0"/>
              </a:rPr>
              <a:t>Reexperiencing, Avoidance, Hyperarousal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rebuchet MS" pitchFamily="34" charset="0"/>
              </a:rPr>
              <a:t>Depression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rebuchet MS" pitchFamily="34" charset="0"/>
              </a:rPr>
              <a:t>Conduct disorder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rebuchet MS" pitchFamily="34" charset="0"/>
              </a:rPr>
              <a:t>Emotion Regulation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Trebuchet MS" pitchFamily="34" charset="0"/>
              </a:rPr>
              <a:t>Academic. . 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i="1">
              <a:latin typeface="Trebuchet MS" pitchFamily="34" charset="0"/>
            </a:endParaRPr>
          </a:p>
        </p:txBody>
      </p:sp>
      <p:pic>
        <p:nvPicPr>
          <p:cNvPr id="37892" name="Picture 4" descr="somali kids in 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400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1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562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0"/>
              </a:lnSpc>
              <a:spcBef>
                <a:spcPct val="100000"/>
              </a:spcBef>
              <a:buFontTx/>
              <a:buNone/>
            </a:pPr>
            <a:endParaRPr lang="en-US" altLang="en-US" sz="40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700">
              <a:solidFill>
                <a:srgbClr val="FF505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cs typeface="Times New Roman" pitchFamily="18" charset="0"/>
              </a:rPr>
              <a:t>  Resilience traits: </a:t>
            </a:r>
            <a:r>
              <a:rPr lang="en-US" altLang="en-US">
                <a:cs typeface="Times New Roman" pitchFamily="18" charset="0"/>
              </a:rPr>
              <a:t> traditionally refer to </a:t>
            </a:r>
            <a:r>
              <a:rPr lang="en-US" altLang="en-US" b="1" i="1">
                <a:solidFill>
                  <a:srgbClr val="FFFF99"/>
                </a:solidFill>
                <a:cs typeface="Times New Roman" pitchFamily="18" charset="0"/>
              </a:rPr>
              <a:t>characteristics of the individual</a:t>
            </a:r>
            <a:r>
              <a:rPr lang="en-US" altLang="en-US" i="1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US" altLang="en-US">
                <a:cs typeface="Times New Roman" pitchFamily="18" charset="0"/>
              </a:rPr>
              <a:t>that helps them to achieve desirable emotional and social functioning despite exposure to considerable adversity.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cs typeface="Times New Roman" pitchFamily="18" charset="0"/>
              </a:rPr>
              <a:t>   Resilience as a process:  </a:t>
            </a:r>
            <a:r>
              <a:rPr lang="en-US" altLang="en-US" b="1">
                <a:solidFill>
                  <a:srgbClr val="FFFF00"/>
                </a:solidFill>
                <a:latin typeface="Arial"/>
                <a:cs typeface="Times New Roman" pitchFamily="18" charset="0"/>
              </a:rPr>
              <a:t>“</a:t>
            </a:r>
            <a:r>
              <a:rPr lang="en-US" altLang="en-US" b="1" i="1">
                <a:solidFill>
                  <a:srgbClr val="FFFF99"/>
                </a:solidFill>
                <a:cs typeface="Times New Roman" pitchFamily="18" charset="0"/>
              </a:rPr>
              <a:t>Resilient mental health outcomes</a:t>
            </a:r>
            <a:r>
              <a:rPr lang="en-US" altLang="en-US" b="1" i="1">
                <a:solidFill>
                  <a:srgbClr val="FFFF99"/>
                </a:solidFill>
                <a:latin typeface="Arial"/>
                <a:cs typeface="Times New Roman" pitchFamily="18" charset="0"/>
              </a:rPr>
              <a:t>”</a:t>
            </a:r>
            <a:endParaRPr lang="en-US" altLang="en-US" b="1" i="1">
              <a:solidFill>
                <a:srgbClr val="FFFF99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b="1" i="1">
              <a:solidFill>
                <a:srgbClr val="FFFF99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b="1" i="1">
              <a:solidFill>
                <a:srgbClr val="FFFF99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itchFamily="18" charset="0"/>
              </a:rPr>
              <a:t>- </a:t>
            </a:r>
            <a:r>
              <a:rPr lang="en-US" altLang="en-US" sz="2000">
                <a:cs typeface="Times New Roman" pitchFamily="18" charset="0"/>
              </a:rPr>
              <a:t>(Masten, 1991; Cicchetti &amp; Garmezy, 1993; Rutter, 1985. Masten &amp; Garmezy, 1985; Werner &amp; Smith, 1992; Luthar, 1996).</a:t>
            </a:r>
            <a:r>
              <a:rPr lang="en-US" altLang="en-US" sz="200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</p:txBody>
      </p:sp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rgbClr val="FFFF00"/>
                </a:solidFill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4507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rgbClr val="FFFF66"/>
                </a:solidFill>
                <a:latin typeface="Arial" charset="0"/>
              </a:rPr>
              <a:t>Stress-Adjustment Paradigm</a:t>
            </a:r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1752600" y="57150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1" u="sng">
              <a:latin typeface="Arial" charset="0"/>
            </a:endParaRP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1981200" y="838200"/>
            <a:ext cx="571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Arial" charset="0"/>
              </a:rPr>
              <a:t>(Lazarus &amp; Folkman, 1984) </a:t>
            </a:r>
          </a:p>
        </p:txBody>
      </p:sp>
      <p:sp>
        <p:nvSpPr>
          <p:cNvPr id="524293" name="AutoShape 5" descr="25%"/>
          <p:cNvSpPr>
            <a:spLocks noChangeArrowheads="1"/>
          </p:cNvSpPr>
          <p:nvPr/>
        </p:nvSpPr>
        <p:spPr bwMode="auto">
          <a:xfrm>
            <a:off x="1752600" y="1828800"/>
            <a:ext cx="5334000" cy="3962400"/>
          </a:xfrm>
          <a:prstGeom prst="rightArrowCallout">
            <a:avLst>
              <a:gd name="adj1" fmla="val 25000"/>
              <a:gd name="adj2" fmla="val 25000"/>
              <a:gd name="adj3" fmla="val 22436"/>
              <a:gd name="adj4" fmla="val 66667"/>
            </a:avLst>
          </a:prstGeom>
          <a:pattFill prst="pct25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  <a:latin typeface="Arial" charset="0"/>
              </a:rPr>
              <a:t>Resources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Individual Characteristics</a:t>
            </a:r>
          </a:p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	-i.e. coping skills</a:t>
            </a:r>
          </a:p>
          <a:p>
            <a:pPr eaLnBrk="1" hangingPunct="1">
              <a:buFontTx/>
              <a:buChar char="•"/>
            </a:pP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Family Characteristics</a:t>
            </a:r>
          </a:p>
          <a:p>
            <a:pPr lvl="2" eaLnBrk="1" hangingPunct="1"/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-i.e.social support</a:t>
            </a:r>
          </a:p>
          <a:p>
            <a:pPr eaLnBrk="1" hangingPunct="1">
              <a:buFontTx/>
              <a:buChar char="•"/>
            </a:pP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Community Characteristics</a:t>
            </a:r>
          </a:p>
          <a:p>
            <a:pPr lvl="2" eaLnBrk="1" hangingPunct="1"/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-i.e. belonging/</a:t>
            </a:r>
          </a:p>
          <a:p>
            <a:pPr lvl="2" eaLnBrk="1" hangingPunct="1"/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connectedness</a:t>
            </a:r>
          </a:p>
        </p:txBody>
      </p:sp>
      <p:sp>
        <p:nvSpPr>
          <p:cNvPr id="524294" name="Rectangle 6" descr="5%"/>
          <p:cNvSpPr>
            <a:spLocks noChangeArrowheads="1"/>
          </p:cNvSpPr>
          <p:nvPr/>
        </p:nvSpPr>
        <p:spPr bwMode="auto">
          <a:xfrm>
            <a:off x="7086600" y="1676400"/>
            <a:ext cx="1752600" cy="3886200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Arial" charset="0"/>
              </a:rPr>
              <a:t>Mental </a:t>
            </a:r>
          </a:p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Arial" charset="0"/>
              </a:rPr>
              <a:t>Health</a:t>
            </a:r>
          </a:p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Arial" charset="0"/>
              </a:rPr>
              <a:t> Adjustment</a:t>
            </a:r>
          </a:p>
        </p:txBody>
      </p:sp>
      <p:sp>
        <p:nvSpPr>
          <p:cNvPr id="524295" name="AutoShape 7"/>
          <p:cNvSpPr>
            <a:spLocks noChangeArrowheads="1"/>
          </p:cNvSpPr>
          <p:nvPr/>
        </p:nvSpPr>
        <p:spPr bwMode="auto">
          <a:xfrm rot="5400000">
            <a:off x="-838200" y="3352800"/>
            <a:ext cx="3505200" cy="1371600"/>
          </a:xfrm>
          <a:prstGeom prst="upArrowCallout">
            <a:avLst>
              <a:gd name="adj1" fmla="val 49691"/>
              <a:gd name="adj2" fmla="val 58364"/>
              <a:gd name="adj3" fmla="val 17519"/>
              <a:gd name="adj4" fmla="val 46782"/>
            </a:avLst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1800">
              <a:latin typeface="Arial" charset="0"/>
            </a:endParaRPr>
          </a:p>
          <a:p>
            <a:pPr algn="ctr"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Stressors</a:t>
            </a:r>
          </a:p>
        </p:txBody>
      </p:sp>
    </p:spTree>
    <p:extLst>
      <p:ext uri="{BB962C8B-B14F-4D97-AF65-F5344CB8AC3E}">
        <p14:creationId xmlns:p14="http://schemas.microsoft.com/office/powerpoint/2010/main" val="318539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495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0"/>
              </a:lnSpc>
              <a:spcBef>
                <a:spcPct val="100000"/>
              </a:spcBef>
              <a:buFontTx/>
              <a:buNone/>
            </a:pPr>
            <a:endParaRPr lang="en-US" altLang="en-US" sz="5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505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	Three sets of protective factors are thought to relate to the </a:t>
            </a:r>
            <a:r>
              <a:rPr lang="en-US" altLang="en-US" sz="2800">
                <a:latin typeface="Arial"/>
                <a:cs typeface="Times New Roman" pitchFamily="18" charset="0"/>
              </a:rPr>
              <a:t>“</a:t>
            </a:r>
            <a:r>
              <a:rPr lang="en-US" altLang="en-US" sz="2800">
                <a:cs typeface="Times New Roman" pitchFamily="18" charset="0"/>
              </a:rPr>
              <a:t>development of resilience</a:t>
            </a:r>
            <a:r>
              <a:rPr lang="en-US" altLang="en-US" sz="2800">
                <a:latin typeface="Arial"/>
                <a:cs typeface="Times New Roman" pitchFamily="18" charset="0"/>
              </a:rPr>
              <a:t>”</a:t>
            </a:r>
            <a:r>
              <a:rPr lang="en-US" altLang="en-US" sz="2800">
                <a:cs typeface="Times New Roman" pitchFamily="18" charset="0"/>
              </a:rPr>
              <a:t> in children (a process):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   1) attributes of the individual child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   2) attributes of a child</a:t>
            </a:r>
            <a:r>
              <a:rPr lang="en-US" altLang="en-US" sz="2800">
                <a:latin typeface="Arial"/>
                <a:cs typeface="Times New Roman" pitchFamily="18" charset="0"/>
              </a:rPr>
              <a:t>’</a:t>
            </a:r>
            <a:r>
              <a:rPr lang="en-US" altLang="en-US" sz="2800">
                <a:cs typeface="Times New Roman" pitchFamily="18" charset="0"/>
              </a:rPr>
              <a:t>s family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itchFamily="18" charset="0"/>
              </a:rPr>
              <a:t>   3) characteristics of the larger social environment</a:t>
            </a:r>
            <a:r>
              <a:rPr lang="en-US" altLang="en-US" sz="2800" i="1">
                <a:cs typeface="Times New Roman" pitchFamily="18" charset="0"/>
              </a:rPr>
              <a:t> </a:t>
            </a:r>
            <a:endParaRPr lang="en-US" altLang="en-US" sz="2400">
              <a:solidFill>
                <a:srgbClr val="FFFF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itchFamily="18" charset="0"/>
              </a:rPr>
              <a:t>- </a:t>
            </a:r>
            <a:r>
              <a:rPr lang="en-US" altLang="en-US" sz="2000">
                <a:cs typeface="Times New Roman" pitchFamily="18" charset="0"/>
              </a:rPr>
              <a:t>(Masten, 1991; Cicchetti &amp; Garmezy, 1993; Rutter, 1985. Masten &amp; Garmezy, 1985; Werner &amp; Smith, 1992).</a:t>
            </a:r>
            <a:r>
              <a:rPr lang="en-US" altLang="en-US" sz="200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  <a:cs typeface="Times New Roman" pitchFamily="18" charset="0"/>
            </a:endParaRPr>
          </a:p>
          <a:p>
            <a:pPr>
              <a:spcBef>
                <a:spcPct val="10000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91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rgbClr val="FFFF00"/>
                </a:solidFill>
                <a:latin typeface="Arial" charset="0"/>
              </a:rPr>
              <a:t>Protective Processes</a:t>
            </a:r>
          </a:p>
        </p:txBody>
      </p:sp>
    </p:spTree>
    <p:extLst>
      <p:ext uri="{BB962C8B-B14F-4D97-AF65-F5344CB8AC3E}">
        <p14:creationId xmlns:p14="http://schemas.microsoft.com/office/powerpoint/2010/main" val="26218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Refugee Youth Core Stressors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38" y="1075110"/>
            <a:ext cx="5834893" cy="54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06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91001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Lack of formal schooling experience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Placement in schools by age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Difficulties assessing learning disabilities, etc.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Lack of familiarity with societal norms related to school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Language barriers with parents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Sense of school belonging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School Stressors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7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911544"/>
              </p:ext>
            </p:extLst>
          </p:nvPr>
        </p:nvGraphicFramePr>
        <p:xfrm>
          <a:off x="838200" y="1676400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45123" y="228600"/>
            <a:ext cx="77724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Refugee Trauma and Resilience Center </a:t>
            </a:r>
          </a:p>
          <a:p>
            <a:pPr algn="ctr" fontAlgn="auto">
              <a:spcAft>
                <a:spcPts val="0"/>
              </a:spcAft>
            </a:pPr>
            <a:r>
              <a:rPr lang="en-US" sz="36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at Boston Children’s Hospital</a:t>
            </a:r>
            <a:endParaRPr lang="en-US" sz="36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9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267201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Acculturation differences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Language/communication differences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Reunification for some families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Parent adjustment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Family violence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Family Stressors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8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267201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Acceptance/discrimination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Social isolation/Loss of traditional social support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Community violence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Challenges for unaccompanied minors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Access to services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DCF/DYS involvement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Community Stressors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3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191001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Difficulties finding adequate housing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Difficulties finding employment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Loss of community support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Lack of access to resources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Transportation difficulties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Lack of familiarity with school system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Resettlement Stressors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0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267201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Conflicts between children and parents over new and old cultural values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Conflicts with peers related to cultural misunderstandings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The necessity to translate for family members who are not fluent in English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Problems trying to fit in at school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Struggle to form an integrated identity including elements of their new culture and their culture of origin</a:t>
            </a:r>
          </a:p>
          <a:p>
            <a:pPr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Acculturation Stressors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96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267201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Feelings of loneliness and loss of social support network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Discrimination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Experiences of harassment from peers, adults, or law enforcement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Experiences with others who do not trust the refugee child and family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Feelings of not “fitting in” with others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Loss of social status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Isolation Stress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28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+mj-lt"/>
              </a:rPr>
              <a:t>When children have a traumatic experience, they react in both physiological and psychological ways: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</a:rPr>
              <a:t>Fear or horror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</a:rPr>
              <a:t>Increased physiological arousal (e.g., heart rate, sweating, agitation, crying, stomachaches, hyper-alert, emotionally upset)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</a:rPr>
              <a:t>Avoidance (e.g., freezing, hiding, dissociation)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+mj-lt"/>
              </a:rPr>
              <a:t>Fight or flight response, how our body protects us, survives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Normal Reactions to </a:t>
            </a:r>
          </a:p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Traumatic Events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58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The Trauma System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13" descr="j0436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58" y="1143000"/>
            <a:ext cx="630948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8862" y="6123865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dirty="0">
                <a:latin typeface="+mj-lt"/>
                <a:ea typeface="ＭＳ Ｐゴシック" pitchFamily="26" charset="-128"/>
              </a:rPr>
              <a:t>“The amygdala leads a hostile takeover of consciousness by emotion (Joseph </a:t>
            </a:r>
            <a:r>
              <a:rPr lang="en-US" sz="1400" b="0" dirty="0" err="1">
                <a:latin typeface="+mj-lt"/>
                <a:ea typeface="ＭＳ Ｐゴシック" pitchFamily="26" charset="-128"/>
              </a:rPr>
              <a:t>LeDoux</a:t>
            </a:r>
            <a:r>
              <a:rPr lang="en-US" sz="1400" b="0" dirty="0">
                <a:latin typeface="+mj-lt"/>
                <a:ea typeface="ＭＳ Ｐゴシック" pitchFamily="26" charset="-128"/>
              </a:rPr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3673674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idx="1"/>
          </p:nvPr>
        </p:nvSpPr>
        <p:spPr>
          <a:xfrm>
            <a:off x="466725" y="533400"/>
            <a:ext cx="8305800" cy="58674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Traumatic stress is mediated by…</a:t>
            </a:r>
          </a:p>
          <a:p>
            <a:pPr algn="ctr">
              <a:buFontTx/>
              <a:buNone/>
              <a:defRPr/>
            </a:pPr>
            <a:r>
              <a:rPr lang="en-US" sz="4800" b="1" dirty="0"/>
              <a:t>Survival circuits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088110"/>
              </p:ext>
            </p:extLst>
          </p:nvPr>
        </p:nvGraphicFramePr>
        <p:xfrm>
          <a:off x="1066800" y="2209800"/>
          <a:ext cx="7315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36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1905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Survival circuits are adaptive… Unless they are triggered in non-threatening situations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3" descr="MC900438848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1628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802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Survival circuits – what’s supposed to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772400" cy="3733800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1733" y="1519463"/>
            <a:ext cx="8212667" cy="5109937"/>
            <a:chOff x="-16933" y="988144"/>
            <a:chExt cx="9144000" cy="5608261"/>
          </a:xfrm>
        </p:grpSpPr>
        <p:sp>
          <p:nvSpPr>
            <p:cNvPr id="6" name="Rectangle 5"/>
            <p:cNvSpPr/>
            <p:nvPr/>
          </p:nvSpPr>
          <p:spPr>
            <a:xfrm>
              <a:off x="-16933" y="1066800"/>
              <a:ext cx="9144000" cy="5486400"/>
            </a:xfrm>
            <a:prstGeom prst="rect">
              <a:avLst/>
            </a:prstGeom>
            <a:ln>
              <a:noFill/>
            </a:ln>
          </p:spPr>
        </p:sp>
        <p:sp>
          <p:nvSpPr>
            <p:cNvPr id="7" name="Freeform 6"/>
            <p:cNvSpPr/>
            <p:nvPr/>
          </p:nvSpPr>
          <p:spPr>
            <a:xfrm>
              <a:off x="5232572" y="1190287"/>
              <a:ext cx="1942207" cy="1942207"/>
            </a:xfrm>
            <a:custGeom>
              <a:avLst/>
              <a:gdLst>
                <a:gd name="connsiteX0" fmla="*/ 0 w 1942207"/>
                <a:gd name="connsiteY0" fmla="*/ 0 h 1942207"/>
                <a:gd name="connsiteX1" fmla="*/ 1942207 w 1942207"/>
                <a:gd name="connsiteY1" fmla="*/ 0 h 1942207"/>
                <a:gd name="connsiteX2" fmla="*/ 1942207 w 1942207"/>
                <a:gd name="connsiteY2" fmla="*/ 1942207 h 1942207"/>
                <a:gd name="connsiteX3" fmla="*/ 0 w 1942207"/>
                <a:gd name="connsiteY3" fmla="*/ 1942207 h 1942207"/>
                <a:gd name="connsiteX4" fmla="*/ 0 w 1942207"/>
                <a:gd name="connsiteY4" fmla="*/ 0 h 194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207" h="1942207">
                  <a:moveTo>
                    <a:pt x="0" y="0"/>
                  </a:moveTo>
                  <a:lnTo>
                    <a:pt x="1942207" y="0"/>
                  </a:lnTo>
                  <a:lnTo>
                    <a:pt x="1942207" y="1942207"/>
                  </a:lnTo>
                  <a:lnTo>
                    <a:pt x="0" y="19422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</a:rPr>
                <a:t>Step 1: </a:t>
              </a:r>
              <a:r>
                <a:rPr lang="en-US" sz="2400" kern="1200" dirty="0">
                  <a:solidFill>
                    <a:schemeClr val="tx1"/>
                  </a:solidFill>
                </a:rPr>
                <a:t>Picking up the threat information</a:t>
              </a:r>
            </a:p>
          </p:txBody>
        </p:sp>
        <p:sp>
          <p:nvSpPr>
            <p:cNvPr id="8" name="Circular Arrow 7"/>
            <p:cNvSpPr/>
            <p:nvPr/>
          </p:nvSpPr>
          <p:spPr>
            <a:xfrm>
              <a:off x="1813290" y="1068223"/>
              <a:ext cx="5483552" cy="5483552"/>
            </a:xfrm>
            <a:prstGeom prst="circularArrow">
              <a:avLst>
                <a:gd name="adj1" fmla="val 6907"/>
                <a:gd name="adj2" fmla="val 465717"/>
                <a:gd name="adj3" fmla="val 547878"/>
                <a:gd name="adj4" fmla="val 20399215"/>
                <a:gd name="adj5" fmla="val 8058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232572" y="4487505"/>
              <a:ext cx="1942207" cy="1942207"/>
            </a:xfrm>
            <a:custGeom>
              <a:avLst/>
              <a:gdLst>
                <a:gd name="connsiteX0" fmla="*/ 0 w 1942207"/>
                <a:gd name="connsiteY0" fmla="*/ 0 h 1942207"/>
                <a:gd name="connsiteX1" fmla="*/ 1942207 w 1942207"/>
                <a:gd name="connsiteY1" fmla="*/ 0 h 1942207"/>
                <a:gd name="connsiteX2" fmla="*/ 1942207 w 1942207"/>
                <a:gd name="connsiteY2" fmla="*/ 1942207 h 1942207"/>
                <a:gd name="connsiteX3" fmla="*/ 0 w 1942207"/>
                <a:gd name="connsiteY3" fmla="*/ 1942207 h 1942207"/>
                <a:gd name="connsiteX4" fmla="*/ 0 w 1942207"/>
                <a:gd name="connsiteY4" fmla="*/ 0 h 194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207" h="1942207">
                  <a:moveTo>
                    <a:pt x="0" y="0"/>
                  </a:moveTo>
                  <a:lnTo>
                    <a:pt x="1942207" y="0"/>
                  </a:lnTo>
                  <a:lnTo>
                    <a:pt x="1942207" y="1942207"/>
                  </a:lnTo>
                  <a:lnTo>
                    <a:pt x="0" y="19422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</a:rPr>
                <a:t>Step 2: </a:t>
              </a:r>
              <a:r>
                <a:rPr lang="en-US" sz="2400" kern="1200" dirty="0">
                  <a:solidFill>
                    <a:schemeClr val="tx1"/>
                  </a:solidFill>
                </a:rPr>
                <a:t>Deciding on its importance for survival</a:t>
              </a:r>
            </a:p>
          </p:txBody>
        </p:sp>
        <p:sp>
          <p:nvSpPr>
            <p:cNvPr id="10" name="Circular Arrow 9"/>
            <p:cNvSpPr/>
            <p:nvPr/>
          </p:nvSpPr>
          <p:spPr>
            <a:xfrm>
              <a:off x="1566779" y="1112853"/>
              <a:ext cx="5483552" cy="5483552"/>
            </a:xfrm>
            <a:prstGeom prst="circularArrow">
              <a:avLst>
                <a:gd name="adj1" fmla="val 6907"/>
                <a:gd name="adj2" fmla="val 465717"/>
                <a:gd name="adj3" fmla="val 6022341"/>
                <a:gd name="adj4" fmla="val 4176932"/>
                <a:gd name="adj5" fmla="val 8058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752603" y="4419600"/>
              <a:ext cx="1942207" cy="1942207"/>
            </a:xfrm>
            <a:custGeom>
              <a:avLst/>
              <a:gdLst>
                <a:gd name="connsiteX0" fmla="*/ 0 w 1942207"/>
                <a:gd name="connsiteY0" fmla="*/ 0 h 1942207"/>
                <a:gd name="connsiteX1" fmla="*/ 1942207 w 1942207"/>
                <a:gd name="connsiteY1" fmla="*/ 0 h 1942207"/>
                <a:gd name="connsiteX2" fmla="*/ 1942207 w 1942207"/>
                <a:gd name="connsiteY2" fmla="*/ 1942207 h 1942207"/>
                <a:gd name="connsiteX3" fmla="*/ 0 w 1942207"/>
                <a:gd name="connsiteY3" fmla="*/ 1942207 h 1942207"/>
                <a:gd name="connsiteX4" fmla="*/ 0 w 1942207"/>
                <a:gd name="connsiteY4" fmla="*/ 0 h 194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207" h="1942207">
                  <a:moveTo>
                    <a:pt x="0" y="0"/>
                  </a:moveTo>
                  <a:lnTo>
                    <a:pt x="1942207" y="0"/>
                  </a:lnTo>
                  <a:lnTo>
                    <a:pt x="1942207" y="1942207"/>
                  </a:lnTo>
                  <a:lnTo>
                    <a:pt x="0" y="19422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</a:rPr>
                <a:t>Step 3: </a:t>
              </a:r>
              <a:r>
                <a:rPr lang="en-US" sz="2500" kern="1200" dirty="0">
                  <a:solidFill>
                    <a:schemeClr val="tx1"/>
                  </a:solidFill>
                </a:rPr>
                <a:t>Making a more accurate appraisal </a:t>
              </a:r>
            </a:p>
          </p:txBody>
        </p:sp>
        <p:sp>
          <p:nvSpPr>
            <p:cNvPr id="12" name="Circular Arrow 11"/>
            <p:cNvSpPr/>
            <p:nvPr/>
          </p:nvSpPr>
          <p:spPr>
            <a:xfrm>
              <a:off x="1678788" y="988144"/>
              <a:ext cx="5483552" cy="5483552"/>
            </a:xfrm>
            <a:prstGeom prst="circularArrow">
              <a:avLst>
                <a:gd name="adj1" fmla="val 6907"/>
                <a:gd name="adj2" fmla="val 465717"/>
                <a:gd name="adj3" fmla="val 11593056"/>
                <a:gd name="adj4" fmla="val 9697934"/>
                <a:gd name="adj5" fmla="val 8058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935354" y="1190287"/>
              <a:ext cx="1942207" cy="1942207"/>
            </a:xfrm>
            <a:custGeom>
              <a:avLst/>
              <a:gdLst>
                <a:gd name="connsiteX0" fmla="*/ 0 w 1942207"/>
                <a:gd name="connsiteY0" fmla="*/ 0 h 1942207"/>
                <a:gd name="connsiteX1" fmla="*/ 1942207 w 1942207"/>
                <a:gd name="connsiteY1" fmla="*/ 0 h 1942207"/>
                <a:gd name="connsiteX2" fmla="*/ 1942207 w 1942207"/>
                <a:gd name="connsiteY2" fmla="*/ 1942207 h 1942207"/>
                <a:gd name="connsiteX3" fmla="*/ 0 w 1942207"/>
                <a:gd name="connsiteY3" fmla="*/ 1942207 h 1942207"/>
                <a:gd name="connsiteX4" fmla="*/ 0 w 1942207"/>
                <a:gd name="connsiteY4" fmla="*/ 0 h 194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207" h="1942207">
                  <a:moveTo>
                    <a:pt x="0" y="0"/>
                  </a:moveTo>
                  <a:lnTo>
                    <a:pt x="1942207" y="0"/>
                  </a:lnTo>
                  <a:lnTo>
                    <a:pt x="1942207" y="1942207"/>
                  </a:lnTo>
                  <a:lnTo>
                    <a:pt x="0" y="19422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</a:rPr>
                <a:t>Step 4: </a:t>
              </a:r>
              <a:br>
                <a:rPr lang="en-US" sz="2800" b="1" kern="1200" dirty="0">
                  <a:solidFill>
                    <a:schemeClr val="tx1"/>
                  </a:solidFill>
                </a:rPr>
              </a:br>
              <a:r>
                <a:rPr lang="en-US" sz="2400" kern="1200" dirty="0">
                  <a:solidFill>
                    <a:schemeClr val="tx1"/>
                  </a:solidFill>
                </a:rPr>
                <a:t>Doing something about it</a:t>
              </a:r>
            </a:p>
          </p:txBody>
        </p:sp>
        <p:sp>
          <p:nvSpPr>
            <p:cNvPr id="14" name="Circular Arrow 13"/>
            <p:cNvSpPr/>
            <p:nvPr/>
          </p:nvSpPr>
          <p:spPr>
            <a:xfrm>
              <a:off x="1813290" y="1068223"/>
              <a:ext cx="5483552" cy="5483552"/>
            </a:xfrm>
            <a:prstGeom prst="circularArrow">
              <a:avLst>
                <a:gd name="adj1" fmla="val 6907"/>
                <a:gd name="adj2" fmla="val 465717"/>
                <a:gd name="adj3" fmla="val 16747878"/>
                <a:gd name="adj4" fmla="val 14982560"/>
                <a:gd name="adj5" fmla="val 8058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08523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Autofit/>
          </a:bodyPr>
          <a:lstStyle/>
          <a:p>
            <a:pPr algn="ctr" eaLnBrk="1" hangingPunct="1"/>
            <a:br>
              <a:rPr lang="en-US" sz="4600" dirty="0">
                <a:solidFill>
                  <a:srgbClr val="FFFF99"/>
                </a:solidFill>
              </a:rPr>
            </a:br>
            <a:br>
              <a:rPr lang="en-US" sz="4600" dirty="0">
                <a:solidFill>
                  <a:srgbClr val="FFFF99"/>
                </a:solidFill>
              </a:rPr>
            </a:br>
            <a:br>
              <a:rPr lang="en-US" sz="4600" dirty="0">
                <a:solidFill>
                  <a:srgbClr val="FFFF99"/>
                </a:solidFill>
              </a:rPr>
            </a:br>
            <a:endParaRPr lang="en-US" sz="4600" dirty="0">
              <a:solidFill>
                <a:srgbClr val="FFFF99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04800"/>
            <a:ext cx="7315200" cy="6400800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8288" indent="0" algn="ctr">
              <a:buNone/>
            </a:pPr>
            <a:endParaRPr lang="en-US" sz="4800" dirty="0">
              <a:solidFill>
                <a:schemeClr val="accent3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marL="18288" indent="0" algn="ctr">
              <a:buNone/>
            </a:pPr>
            <a:r>
              <a:rPr lang="en-US" sz="48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Introductions:</a:t>
            </a:r>
          </a:p>
          <a:p>
            <a:pPr marL="18288" indent="0" algn="ctr">
              <a:buNone/>
            </a:pPr>
            <a:r>
              <a:rPr lang="en-US" sz="48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Who Is Here?</a:t>
            </a:r>
          </a:p>
          <a:p>
            <a:pPr marL="18288" indent="0">
              <a:buNone/>
            </a:pP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0FF6-73D9-445B-948B-E41BEC083AC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38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sz="3200" b="1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Survival circuits – what happens in a child with traumatic stress?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type="chart" idx="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api.ning.com/files/AH7RFFVX*BImr1SSlzsRaQKtwLqDdayqnBIyzP*9*eWf9YdELt0gGp9PFPlhkg*ESPvZozvZp3dcQFz1lvOlJ7DOz8MD9Nrs/GrizzlyBear001.jpg?width=715&amp;height=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1465580" cy="12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4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077200" cy="66294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Survival Circuits are regulated by…</a:t>
            </a:r>
          </a:p>
          <a:p>
            <a:pPr algn="ctr">
              <a:buFontTx/>
              <a:buNone/>
            </a:pPr>
            <a:r>
              <a:rPr lang="en-US" sz="4400" dirty="0"/>
              <a:t>safe and healthy relationships</a:t>
            </a:r>
          </a:p>
        </p:txBody>
      </p:sp>
      <p:pic>
        <p:nvPicPr>
          <p:cNvPr id="8194" name="Picture 2" descr="http://everydayfeminism.com/wp-content/uploads/2014/11/o-BLACK-MOTHER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3960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6100" y="942882"/>
            <a:ext cx="5534118" cy="55341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14215" y="1344745"/>
            <a:ext cx="4692321" cy="46923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15088" y="1836206"/>
            <a:ext cx="3660430" cy="36604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2760" y="2272810"/>
            <a:ext cx="2745768" cy="27457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94896" y="2620188"/>
            <a:ext cx="2019781" cy="20197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97733" y="2972502"/>
            <a:ext cx="1247686" cy="12476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786269" y="943344"/>
            <a:ext cx="1637227" cy="2790928"/>
            <a:chOff x="4493" y="521"/>
            <a:chExt cx="1114" cy="1899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764" y="1416"/>
              <a:ext cx="57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School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62" y="1156"/>
              <a:ext cx="92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Peer Group</a:t>
              </a:r>
              <a:endParaRPr lang="en-US" b="0" kern="0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493" y="858"/>
              <a:ext cx="111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Neighborhood</a:t>
              </a:r>
              <a:endParaRPr lang="en-US" b="0" kern="0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699" y="521"/>
              <a:ext cx="64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Culture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778" y="1676"/>
              <a:ext cx="54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Family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685" y="2160"/>
              <a:ext cx="75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Individual</a:t>
              </a: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48491" y="3581400"/>
            <a:ext cx="35272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latin typeface="+mn-lt"/>
                <a:ea typeface="+mn-ea"/>
                <a:cs typeface="Times New Roman" pitchFamily="18" charset="0"/>
              </a:rPr>
              <a:t>Social environmental interventions</a:t>
            </a:r>
            <a:endParaRPr lang="en-US" b="0" kern="0" dirty="0"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 rot="18900000">
            <a:off x="5932868" y="2219247"/>
            <a:ext cx="3640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latin typeface="+mn-lt"/>
                <a:ea typeface="+mn-ea"/>
                <a:cs typeface="Times New Roman" pitchFamily="18" charset="0"/>
              </a:rPr>
              <a:t>Self-Regulation Interventions</a:t>
            </a:r>
            <a:endParaRPr lang="en-US" b="0" kern="0" dirty="0">
              <a:latin typeface="+mn-lt"/>
              <a:ea typeface="+mn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399" y="3548615"/>
            <a:ext cx="41647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362390" y="1367077"/>
            <a:ext cx="2100334" cy="21003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228600" y="114300"/>
            <a:ext cx="8534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Trauma System: Social-Ecological Model</a:t>
            </a:r>
            <a:endParaRPr lang="en-US" sz="36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70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9423" y="5334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The Trauma System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5300" y="1752600"/>
            <a:ext cx="8153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11225" indent="-514350">
              <a:buClr>
                <a:srgbClr val="FFFF99"/>
              </a:buClr>
              <a:buFont typeface="+mj-lt"/>
              <a:buAutoNum type="arabicPeriod"/>
            </a:pPr>
            <a:r>
              <a:rPr lang="en-US" sz="2800" b="0" dirty="0">
                <a:latin typeface="+mj-lt"/>
                <a:ea typeface="ＭＳ Ｐゴシック" pitchFamily="26" charset="-128"/>
              </a:rPr>
              <a:t>A </a:t>
            </a:r>
            <a:r>
              <a:rPr lang="en-US" sz="2800" b="0" dirty="0">
                <a:solidFill>
                  <a:srgbClr val="FFFF99"/>
                </a:solidFill>
                <a:latin typeface="+mj-lt"/>
                <a:ea typeface="ＭＳ Ｐゴシック" pitchFamily="26" charset="-128"/>
              </a:rPr>
              <a:t>traumatized child  </a:t>
            </a:r>
            <a:r>
              <a:rPr lang="en-US" sz="2800" b="0" dirty="0">
                <a:latin typeface="+mj-lt"/>
                <a:ea typeface="ＭＳ Ｐゴシック" pitchFamily="26" charset="-128"/>
              </a:rPr>
              <a:t>who is unable to regulate emotional states,</a:t>
            </a:r>
          </a:p>
          <a:p>
            <a:pPr marL="911225" indent="-514350">
              <a:buClr>
                <a:srgbClr val="FFFF99"/>
              </a:buClr>
              <a:buFont typeface="+mj-lt"/>
              <a:buAutoNum type="arabicPeriod"/>
            </a:pPr>
            <a:r>
              <a:rPr lang="en-US" sz="2800" b="0" dirty="0">
                <a:latin typeface="+mj-lt"/>
                <a:ea typeface="ＭＳ Ｐゴシック" pitchFamily="26" charset="-128"/>
              </a:rPr>
              <a:t>A </a:t>
            </a:r>
            <a:r>
              <a:rPr lang="en-US" sz="2800" b="0" dirty="0">
                <a:solidFill>
                  <a:srgbClr val="FFFF99"/>
                </a:solidFill>
                <a:latin typeface="+mj-lt"/>
                <a:ea typeface="ＭＳ Ｐゴシック" pitchFamily="26" charset="-128"/>
              </a:rPr>
              <a:t>social-environment/system-of-care</a:t>
            </a:r>
            <a:r>
              <a:rPr lang="en-US" sz="2800" b="0" dirty="0">
                <a:latin typeface="+mj-lt"/>
                <a:ea typeface="ＭＳ Ｐゴシック" pitchFamily="26" charset="-128"/>
              </a:rPr>
              <a:t> that cannot help contain this dysregulation.</a:t>
            </a:r>
          </a:p>
          <a:p>
            <a:pPr marL="914400" indent="-517525" eaLnBrk="0" hangingPunct="0">
              <a:spcBef>
                <a:spcPct val="50000"/>
              </a:spcBef>
              <a:buClr>
                <a:srgbClr val="FFFF99"/>
              </a:buClr>
              <a:buFont typeface="+mj-lt"/>
              <a:buAutoNum type="arabicPeriod"/>
            </a:pPr>
            <a:endParaRPr lang="en-US" dirty="0">
              <a:latin typeface="Trebuchet MS" pitchFamily="34" charset="0"/>
              <a:ea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9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1447800" y="304800"/>
            <a:ext cx="6400800" cy="1143000"/>
          </a:xfrm>
          <a:prstGeom prst="rect">
            <a:avLst/>
          </a:prstGeom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400" b="1" cap="none" dirty="0">
                <a:solidFill>
                  <a:srgbClr val="FDE99F"/>
                </a:solidFill>
                <a:cs typeface="Gills Sans"/>
              </a:rPr>
              <a:t>Goals of Trauma Systems Therapy(TST) </a:t>
            </a: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685800" y="914400"/>
            <a:ext cx="7848600" cy="4876800"/>
          </a:xfrm>
          <a:prstGeom prst="rect">
            <a:avLst/>
          </a:prstGeom>
        </p:spPr>
        <p:txBody>
          <a:bodyPr vert="horz" wrap="square" lIns="0" tIns="45720" rIns="0" bIns="45720" numCol="1" rtlCol="0" anchorCtr="0" compatLnSpc="1">
            <a:prstTxWarp prst="textNoShape">
              <a:avLst/>
            </a:prstTxWarp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242852"/>
                </a:outerShdw>
              </a:effectLst>
              <a:latin typeface="Trebuchet MS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panose="020B0503020204020204" pitchFamily="34" charset="0"/>
              </a:rPr>
              <a:t>Treatment must</a:t>
            </a:r>
            <a:r>
              <a:rPr lang="en-US" sz="28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directly</a:t>
            </a:r>
            <a:r>
              <a:rPr lang="en-US" sz="28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b="0" dirty="0">
                <a:latin typeface="Corbel" panose="020B0503020204020204" pitchFamily="34" charset="0"/>
              </a:rPr>
              <a:t>address the core developmental problem of traumatic stress; the dysregulation of emotional states when confronted with a stressor.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panose="020B0503020204020204" pitchFamily="34" charset="0"/>
              </a:rPr>
              <a:t>Treatment must 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directly</a:t>
            </a: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b="0" dirty="0">
                <a:latin typeface="Corbel" panose="020B0503020204020204" pitchFamily="34" charset="0"/>
              </a:rPr>
              <a:t>address the social ecology.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panose="020B0503020204020204" pitchFamily="34" charset="0"/>
              </a:rPr>
              <a:t>Treatment must be compatible with  systems-of-care.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panose="020B0503020204020204" pitchFamily="34" charset="0"/>
              </a:rPr>
              <a:t>Treatment must be disseminate-able and sustainable.</a:t>
            </a:r>
          </a:p>
        </p:txBody>
      </p:sp>
    </p:spTree>
    <p:extLst>
      <p:ext uri="{BB962C8B-B14F-4D97-AF65-F5344CB8AC3E}">
        <p14:creationId xmlns:p14="http://schemas.microsoft.com/office/powerpoint/2010/main" val="13155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801BB-D29C-4308-949A-0EB90CA3BE5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8377" y="2335823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Trauma and Schools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4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88620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Single exposure to traumatic events may cause jumpiness, intrusive thoughts, interrupted sleep, and nightmares, anger and moodiness, and/or social withdrawal any of which can interfere with concentration and memory.</a:t>
            </a:r>
          </a:p>
          <a:p>
            <a:pPr marL="68580" indent="0" eaLnBrk="1" hangingPunct="1">
              <a:buNone/>
              <a:defRPr/>
            </a:pPr>
            <a:endParaRPr lang="en-US" sz="2400" i="1" dirty="0"/>
          </a:p>
          <a:p>
            <a:pPr marL="68580" indent="0" eaLnBrk="1" hangingPunct="1">
              <a:buNone/>
              <a:defRPr/>
            </a:pPr>
            <a:r>
              <a:rPr lang="en-US" sz="1200" i="1" dirty="0"/>
              <a:t>From Child Trauma Toolkit for Educators, National Child Traumatic Stress Network, www.nctsn.org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4592" y="4572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Trauma Can Impair Learning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46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03860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Chronic exposure to traumatic events, especially during a child’s early years, can: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Adversely affect attention, memory, and cognition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Reduce a child’s ability to focus, organize, and process information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Interfere with effective problem solving and/or planning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Result in overwhelming feelings of frustration and anxiety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68580" indent="0">
              <a:buNone/>
              <a:defRPr/>
            </a:pPr>
            <a:r>
              <a:rPr lang="en-US" sz="1200" i="1" dirty="0"/>
              <a:t>From Child Trauma Toolkit for Educators, National Child Traumatic Stress Network, www.nctsn.org</a:t>
            </a:r>
          </a:p>
          <a:p>
            <a:pPr eaLnBrk="1" hangingPunct="1">
              <a:defRPr/>
            </a:pPr>
            <a:endParaRPr lang="en-US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592" y="4572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Trauma Can Impair Learning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87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92" y="1676400"/>
            <a:ext cx="7772400" cy="3733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Lower GPA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Higher rate of school absences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Increased drop-out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More suspensions and expulsions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Decreased reading ability</a:t>
            </a:r>
          </a:p>
          <a:p>
            <a:pPr marL="68580" indent="0" eaLnBrk="1" hangingPunct="1">
              <a:buNone/>
              <a:defRPr/>
            </a:pPr>
            <a:endParaRPr lang="en-US" dirty="0"/>
          </a:p>
          <a:p>
            <a:pPr marL="68580" indent="0" eaLnBrk="1" hangingPunct="1">
              <a:buNone/>
              <a:defRPr/>
            </a:pPr>
            <a:r>
              <a:rPr lang="en-US" sz="1200" i="1" dirty="0"/>
              <a:t>From Child Trauma Toolkit for Educators, National Child Traumatic Stress Network, www.nctsn.org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592" y="1524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Trauma Can Impact </a:t>
            </a:r>
          </a:p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School Performance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05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609600" y="1295400"/>
            <a:ext cx="7848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+mj-lt"/>
              </a:rPr>
              <a:t>Although much is known about trauma and youth generally, there are problems in applying this knowledge broadly to all groups: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+mj-lt"/>
              </a:rPr>
              <a:t>Culture affects symptom expression, help seeking patterns, healing mechanisms, meaning ascribed to trauma, type of trauma experienced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+mj-lt"/>
              </a:rPr>
              <a:t>Cultural bereavement, cultural trauma, generational trauma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+mj-lt"/>
              </a:rPr>
              <a:t>Refugee experience affects ongoing stressors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+mj-lt"/>
              </a:rPr>
              <a:t>Acculturation, discrimination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4592" y="4572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Culture, Trauma, and PTSD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nner in house"/>
          <p:cNvPicPr>
            <a:picLocks noChangeAspect="1" noChangeArrowheads="1"/>
          </p:cNvPicPr>
          <p:nvPr/>
        </p:nvPicPr>
        <p:blipFill>
          <a:blip r:embed="rId3">
            <a:lum bright="58000" contrast="-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620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cs typeface="+mj-cs"/>
              </a:rPr>
              <a:t>Who are refugees?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MS PGothic" charset="0"/>
              </a:rPr>
              <a:t>A person who is outside his/her country of nationality or habitual residence; has a well-founded fear of persecution because of his/her race, religion, nationality, membership in a particular social group or political opinion; and is unable or unwilling to avail himself/herself of the protection of that country, or to return there, for fear of persecution.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MS PGothic" charset="0"/>
              </a:rPr>
              <a:t>-- </a:t>
            </a:r>
            <a:r>
              <a:rPr lang="en-US" sz="1800" i="1" dirty="0">
                <a:solidFill>
                  <a:schemeClr val="bg1"/>
                </a:solidFill>
                <a:latin typeface="+mj-lt"/>
                <a:ea typeface="MS PGothic" charset="0"/>
              </a:rPr>
              <a:t>Article 1 of the 1951 U.N. Refugee Convention</a:t>
            </a:r>
          </a:p>
          <a:p>
            <a:pPr eaLnBrk="1" hangingPunct="1"/>
            <a:endParaRPr lang="en-US" sz="2000" i="1" dirty="0">
              <a:solidFill>
                <a:schemeClr val="bg1"/>
              </a:solidFill>
              <a:latin typeface="Trebuchet M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15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315200" cy="4953000"/>
          </a:xfrm>
        </p:spPr>
        <p:txBody>
          <a:bodyPr anchor="t">
            <a:noAutofit/>
          </a:bodyPr>
          <a:lstStyle/>
          <a:p>
            <a:pPr marL="68580" indent="0">
              <a:buNone/>
            </a:pPr>
            <a:r>
              <a:rPr lang="en-US" sz="2800" dirty="0"/>
              <a:t>“Culture is a society’s style, its way of living and dying…attitudes towards women, children, old people and strangers, enemies and allies; eternity and present; the here and the now and beyond”</a:t>
            </a:r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endParaRPr lang="en-US" sz="2800" dirty="0"/>
          </a:p>
          <a:p>
            <a:pPr marL="18288" indent="0" algn="r">
              <a:buNone/>
            </a:pPr>
            <a:r>
              <a:rPr lang="en-US" sz="2400" i="1" dirty="0"/>
              <a:t>-Octavio Paz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0FF6-73D9-445B-948B-E41BEC083ACC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592" y="4572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What is Culture?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31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What is Cultural Competence?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09600" y="1688123"/>
            <a:ext cx="3733800" cy="47244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2400" dirty="0">
                <a:effectLst/>
              </a:rPr>
              <a:t>“Cultural and linguistic competency is a set of congruent behaviors, attitudes, and policies that come together in a system  agency, or among professionals that enable effective work in a cross-cultural setting”</a:t>
            </a:r>
          </a:p>
          <a:p>
            <a:pPr marL="18288" indent="0">
              <a:buNone/>
            </a:pPr>
            <a:endParaRPr lang="en-US" sz="1200" dirty="0">
              <a:effectLst/>
            </a:endParaRPr>
          </a:p>
          <a:p>
            <a:pPr marL="18288" indent="0" algn="r">
              <a:buNone/>
            </a:pPr>
            <a:r>
              <a:rPr lang="en-US" dirty="0">
                <a:effectLst/>
              </a:rPr>
              <a:t>Terri Cross, 1989</a:t>
            </a:r>
          </a:p>
        </p:txBody>
      </p:sp>
      <p:pic>
        <p:nvPicPr>
          <p:cNvPr id="6" name="Picture 2" descr="C:\Users\CH166322\AppData\Local\Microsoft\Windows\Temporary Internet Files\Content.IE5\WGKY5WF9\MP9004312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505200" cy="40685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61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486400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Providing services to diverse urban communities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Many times clinicians and school staff may come from different cultural backgrounds (ethnicity, SES, education,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Stigma and different cultural perceptions of mental health and help seeking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Disparities in health and mental health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Mental health unique service because relationship and alliance key to success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Failure to consider cultural issues in services can adversely affect quality of care, outcomes, patient satisfaction/engagement and cost</a:t>
            </a:r>
          </a:p>
          <a:p>
            <a:pPr marL="18288" indent="0">
              <a:buNone/>
            </a:pPr>
            <a:r>
              <a:rPr lang="en-US" dirty="0">
                <a:latin typeface="+mj-lt"/>
              </a:rPr>
              <a:t> </a:t>
            </a:r>
          </a:p>
          <a:p>
            <a:pPr marL="18288" indent="0" algn="r">
              <a:buNone/>
            </a:pPr>
            <a:r>
              <a:rPr lang="en-US" dirty="0">
                <a:latin typeface="+mj-lt"/>
              </a:rPr>
              <a:t>Javier &amp; Bishop, 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0FF6-73D9-445B-948B-E41BEC083ACC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04800"/>
            <a:ext cx="88392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Why is Cultural Competence Important?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82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600" dirty="0"/>
              <a:t>Cultural Humility Video</a:t>
            </a:r>
            <a:endParaRPr lang="en-US" sz="4600" dirty="0">
              <a:solidFill>
                <a:srgbClr val="FFFF99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0FF6-73D9-445B-948B-E41BEC083ACC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" name="Picture 2" descr="C:\Users\CH166322\AppData\Local\Microsoft\Windows\Temporary Internet Files\Content.IE5\VA17PSDS\MP90043064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5075"/>
          <a:stretch/>
        </p:blipFill>
        <p:spPr bwMode="auto">
          <a:xfrm>
            <a:off x="0" y="-215"/>
            <a:ext cx="9144000" cy="68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cmpd="tri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3096" y="762000"/>
            <a:ext cx="7772400" cy="861774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lang="en-US" sz="5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Cultural Humility Video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0725" y="3048000"/>
            <a:ext cx="6629400" cy="1508105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lang="en-US" sz="500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hlinkClick r:id="rId4"/>
              </a:rPr>
              <a:t>Cultural Humility</a:t>
            </a:r>
            <a:r>
              <a:rPr lang="en-US" sz="500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 </a:t>
            </a:r>
          </a:p>
          <a:p>
            <a:pPr algn="ctr" fontAlgn="auto">
              <a:spcAft>
                <a:spcPts val="0"/>
              </a:spcAft>
            </a:pPr>
            <a:endParaRPr lang="en-US" sz="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</a:pPr>
            <a:r>
              <a:rPr lang="en-US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by Vivian Chavez</a:t>
            </a:r>
          </a:p>
        </p:txBody>
      </p:sp>
    </p:spTree>
    <p:extLst>
      <p:ext uri="{BB962C8B-B14F-4D97-AF65-F5344CB8AC3E}">
        <p14:creationId xmlns:p14="http://schemas.microsoft.com/office/powerpoint/2010/main" val="3818395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16764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Strategies for self reflection and life long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133600"/>
            <a:ext cx="36195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Understand</a:t>
            </a:r>
            <a:r>
              <a:rPr lang="en-US" sz="2400" b="1" dirty="0"/>
              <a:t> </a:t>
            </a:r>
            <a:r>
              <a:rPr lang="en-US" sz="2400" dirty="0"/>
              <a:t>your own worldview and be willing to challenge your paradigms</a:t>
            </a:r>
          </a:p>
          <a:p>
            <a:pPr marL="18288" indent="0">
              <a:buClr>
                <a:schemeClr val="tx1"/>
              </a:buClr>
              <a:buNone/>
            </a:pPr>
            <a:endParaRPr lang="en-US" sz="1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Be willing </a:t>
            </a:r>
            <a:r>
              <a:rPr lang="en-US" sz="2400" dirty="0"/>
              <a:t>to unpack your own privilege and power</a:t>
            </a: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63207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8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3">
                    <a:lumMod val="40000"/>
                    <a:lumOff val="60000"/>
                  </a:schemeClr>
                </a:solidFill>
                <a:ea typeface="ＭＳ Ｐゴシック" pitchFamily="34" charset="-128"/>
              </a:rPr>
              <a:t>Cultural Competency VS. Cultural Humility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315200" cy="4419600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cs typeface="Times New Roman" pitchFamily="18" charset="0"/>
              </a:rPr>
              <a:t>Which one should we adapt?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cs typeface="Times New Roman" pitchFamily="18" charset="0"/>
              </a:rPr>
              <a:t>Learn about culture of your clients?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cs typeface="Times New Roman" pitchFamily="18" charset="0"/>
              </a:rPr>
              <a:t>Self Reflection (institutional and </a:t>
            </a:r>
            <a:r>
              <a:rPr lang="en-US" sz="2800" dirty="0" err="1">
                <a:cs typeface="Times New Roman" pitchFamily="18" charset="0"/>
              </a:rPr>
              <a:t>ind.</a:t>
            </a:r>
            <a:r>
              <a:rPr lang="en-US" sz="2800" dirty="0"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cs typeface="Times New Roman" pitchFamily="18" charset="0"/>
              </a:rPr>
              <a:t>How about both?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cs typeface="Times New Roman" pitchFamily="18" charset="0"/>
              </a:rPr>
              <a:t>Know your clients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cs typeface="Times New Roman" pitchFamily="18" charset="0"/>
              </a:rPr>
              <a:t>Know yourself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cs typeface="Times New Roman" pitchFamily="18" charset="0"/>
              </a:rPr>
              <a:t>Always ask and never assume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0FF6-73D9-445B-948B-E41BEC083ACC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9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801BB-D29C-4308-949A-0EB90CA3BE5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0" dirty="0">
              <a:solidFill>
                <a:srgbClr val="FFFF99"/>
              </a:solidFill>
              <a:latin typeface="+mj-lt"/>
            </a:endParaRPr>
          </a:p>
          <a:p>
            <a:pPr algn="ctr"/>
            <a:r>
              <a:rPr lang="en-US" sz="4400" b="0" dirty="0">
                <a:solidFill>
                  <a:srgbClr val="FFFF99"/>
                </a:solidFill>
                <a:latin typeface="+mj-lt"/>
              </a:rPr>
              <a:t>What can we do?</a:t>
            </a:r>
          </a:p>
          <a:p>
            <a:endParaRPr lang="en-US" sz="3600" b="0" dirty="0">
              <a:latin typeface="+mj-lt"/>
            </a:endParaRPr>
          </a:p>
          <a:p>
            <a:endParaRPr lang="en-US" sz="3600" b="0" dirty="0">
              <a:latin typeface="+mj-lt"/>
            </a:endParaRPr>
          </a:p>
          <a:p>
            <a:r>
              <a:rPr lang="en-US" sz="2800" b="0" dirty="0">
                <a:latin typeface="+mj-lt"/>
              </a:rPr>
              <a:t>"A journey of a thousand miles starts with one step.”</a:t>
            </a:r>
          </a:p>
          <a:p>
            <a:pPr lvl="8"/>
            <a:r>
              <a:rPr lang="en-US" sz="2000" b="0" dirty="0">
                <a:latin typeface="+mj-lt"/>
              </a:rPr>
              <a:t>-Lao-tzu, ancient Chinese philosopher</a:t>
            </a:r>
          </a:p>
          <a:p>
            <a:endParaRPr lang="en-US" sz="3600" b="0" dirty="0">
              <a:latin typeface="+mj-lt"/>
            </a:endParaRPr>
          </a:p>
          <a:p>
            <a:endParaRPr lang="en-US" sz="36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1385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381000"/>
            <a:ext cx="7772400" cy="2438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What color are your glasses?</a:t>
            </a:r>
          </a:p>
        </p:txBody>
      </p:sp>
      <p:pic>
        <p:nvPicPr>
          <p:cNvPr id="3076" name="Picture 4" descr="C:\Users\CH166322\AppData\Local\Microsoft\Windows\Temporary Internet Files\Content.IE5\3A5UFEHP\MP9003905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743200" cy="2743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51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6100" y="942882"/>
            <a:ext cx="5534118" cy="55341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14215" y="1344745"/>
            <a:ext cx="4692321" cy="46923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15088" y="1836206"/>
            <a:ext cx="3660430" cy="36604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2760" y="2272810"/>
            <a:ext cx="2745768" cy="27457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94896" y="2620188"/>
            <a:ext cx="2019781" cy="20197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97733" y="2972502"/>
            <a:ext cx="1247686" cy="12476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786269" y="943344"/>
            <a:ext cx="1637227" cy="2790928"/>
            <a:chOff x="4493" y="521"/>
            <a:chExt cx="1114" cy="1899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764" y="1416"/>
              <a:ext cx="57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School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62" y="1156"/>
              <a:ext cx="92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Peer Group</a:t>
              </a:r>
              <a:endParaRPr lang="en-US" b="0" kern="0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493" y="858"/>
              <a:ext cx="111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Neighborhood</a:t>
              </a:r>
              <a:endParaRPr lang="en-US" b="0" kern="0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699" y="521"/>
              <a:ext cx="64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Culture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778" y="1676"/>
              <a:ext cx="54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Family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685" y="2160"/>
              <a:ext cx="75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Individual</a:t>
              </a: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48491" y="3581400"/>
            <a:ext cx="35272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latin typeface="+mn-lt"/>
                <a:ea typeface="+mn-ea"/>
                <a:cs typeface="Times New Roman" pitchFamily="18" charset="0"/>
              </a:rPr>
              <a:t>Social environmental interventions</a:t>
            </a:r>
            <a:endParaRPr lang="en-US" b="0" kern="0" dirty="0"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 rot="18900000">
            <a:off x="5932868" y="2219247"/>
            <a:ext cx="3640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latin typeface="+mn-lt"/>
                <a:ea typeface="+mn-ea"/>
                <a:cs typeface="Times New Roman" pitchFamily="18" charset="0"/>
              </a:rPr>
              <a:t>Self-Regulation Interventions</a:t>
            </a:r>
            <a:endParaRPr lang="en-US" b="0" kern="0" dirty="0">
              <a:latin typeface="+mn-lt"/>
              <a:ea typeface="+mn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399" y="3548615"/>
            <a:ext cx="41647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362390" y="1367077"/>
            <a:ext cx="2100334" cy="21003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228600" y="114300"/>
            <a:ext cx="8534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Trauma System: Social-Ecological Model</a:t>
            </a:r>
            <a:endParaRPr lang="en-US" sz="36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51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91001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Comprehensive, community based services—holistic approach (e.g., assess all needs, resources, collaborate with school, community)</a:t>
            </a:r>
          </a:p>
          <a:p>
            <a:pPr marL="457200" indent="-457200" eaLnBrk="1" fontAlgn="auto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Provide culturally competent services (e.g., respect cultural beliefs, client-focused goals, cultural brokers from community)</a:t>
            </a:r>
          </a:p>
          <a:p>
            <a:pPr marL="457200" indent="-457200" eaLnBrk="1" fontAlgn="auto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Integrate evidence-based practice with practice-based evidence (e.g., assess history with care, </a:t>
            </a:r>
            <a:r>
              <a:rPr lang="en-US" sz="2400" dirty="0" err="1">
                <a:latin typeface="+mj-lt"/>
                <a:cs typeface="Times New Roman" pitchFamily="18" charset="0"/>
              </a:rPr>
              <a:t>psychoed</a:t>
            </a:r>
            <a:r>
              <a:rPr lang="en-US" sz="2400" dirty="0">
                <a:latin typeface="+mj-lt"/>
                <a:cs typeface="Times New Roman" pitchFamily="18" charset="0"/>
              </a:rPr>
              <a:t>, strengths-based, use trauma treatments flexibly)</a:t>
            </a:r>
          </a:p>
          <a:p>
            <a:pPr indent="-342900" eaLnBrk="1" fontAlgn="auto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APA Recommendations for Services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3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910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Difference in legal status:  refugee vs. immigrant, documented vs. undocumented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Differences and similarities in experiences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Differences in access to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Other special groups: unaccompanied minors, asylum seekers, temporary protected status </a:t>
            </a:r>
          </a:p>
          <a:p>
            <a:pPr marL="6858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801BB-D29C-4308-949A-0EB90CA3BE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700" y="304800"/>
            <a:ext cx="7772400" cy="111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Immigrants vs. Refugees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74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Reluctance to seek out services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Stigma around mental health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Lack of resources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Families overwhelmed by their own migration experiences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May not be able to recognize needs of children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Unaware of what services are provided/Services not helpful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Lack of linguistic and cultural accessibility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Limited referral networks from schools, pediatrics etc.</a:t>
            </a:r>
          </a:p>
          <a:p>
            <a:pPr marL="35433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Different explanatory model/different solution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Refugee and Immigrant </a:t>
            </a:r>
          </a:p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Barriers to Care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38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4495800"/>
            <a:ext cx="8077200" cy="2133600"/>
          </a:xfrm>
        </p:spPr>
        <p:txBody>
          <a:bodyPr>
            <a:normAutofit/>
          </a:bodyPr>
          <a:lstStyle/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+mn-ea"/>
                <a:cs typeface="+mn-cs"/>
              </a:rPr>
              <a:t>TST-R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+mn-ea"/>
                <a:cs typeface="+mn-cs"/>
              </a:rPr>
              <a:t> </a:t>
            </a:r>
            <a:r>
              <a:rPr lang="en-US" sz="2400" dirty="0">
                <a:effectLst/>
                <a:ea typeface="+mn-ea"/>
                <a:cs typeface="+mn-cs"/>
              </a:rPr>
              <a:t>is an adaptation of TST for refugee youth and their families. TST-R takes into account the context of the refugee and immigrant experience and barriers (e.g., stigma, language, distrust) to engaging in mental health services.</a:t>
            </a:r>
            <a:endParaRPr lang="en-US" sz="2400" b="1" dirty="0"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1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" charset="0"/>
              <a:buChar char="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" charset="0"/>
              <a:buChar char="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" charset="0"/>
              <a:buChar char="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" charset="0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TST-R Addresses the Trauma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cmpd="tri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50" name="Picture 8" descr="C:\Users\CH166322\AppData\Local\Microsoft\Windows\Temporary Internet Files\Content.IE5\KGZB4YII\MP9004422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2999"/>
            <a:ext cx="4876800" cy="3241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27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TST-R Objectives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53400" cy="4419600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/>
                <a:cs typeface="+mn-cs"/>
              </a:rPr>
              <a:t>Engagement of refugee children and families in services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/>
                <a:cs typeface="+mn-cs"/>
              </a:rPr>
              <a:t>Decrease stigma of mental health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/>
                <a:cs typeface="+mn-cs"/>
              </a:rPr>
              <a:t>Increase identification of refugee youth with mental health needs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/>
                <a:cs typeface="+mn-cs"/>
              </a:rPr>
              <a:t>Provide sustainable culturally- and linguistically-appropriate school-based mental health services</a:t>
            </a:r>
          </a:p>
          <a:p>
            <a:pPr>
              <a:defRPr/>
            </a:pPr>
            <a:endParaRPr lang="en-US" i="1" dirty="0"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cmpd="tri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95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20675"/>
            <a:ext cx="84963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b="1" cap="non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Trauma </a:t>
            </a:r>
            <a:r>
              <a:rPr lang="en-US" b="1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en-US" b="1" cap="non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ystems </a:t>
            </a:r>
            <a:r>
              <a:rPr lang="en-US" b="1" cap="non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</a:t>
            </a:r>
            <a:r>
              <a:rPr lang="en-US" b="1" cap="non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herapy-Refugees (TST-R)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-351362">
            <a:off x="1162050" y="1581150"/>
            <a:ext cx="6324600" cy="4495800"/>
            <a:chOff x="624" y="1248"/>
            <a:chExt cx="3984" cy="2784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 rot="10800000">
              <a:off x="1152" y="1248"/>
              <a:ext cx="3456" cy="2784"/>
              <a:chOff x="1152" y="1248"/>
              <a:chExt cx="3456" cy="2784"/>
            </a:xfrm>
          </p:grpSpPr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 rot="10800000">
                <a:off x="1152" y="1248"/>
                <a:ext cx="3456" cy="2784"/>
              </a:xfrm>
              <a:prstGeom prst="triangle">
                <a:avLst>
                  <a:gd name="adj" fmla="val 50000"/>
                </a:avLst>
              </a:prstGeom>
              <a:solidFill>
                <a:srgbClr val="B4DE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3456" cy="9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700 w 21600"/>
                  <a:gd name="T13" fmla="*/ 3713 h 21600"/>
                  <a:gd name="T14" fmla="*/ 17900 w 21600"/>
                  <a:gd name="T15" fmla="*/ 178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806" y="21600"/>
                    </a:lnTo>
                    <a:lnTo>
                      <a:pt x="17794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00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 rot="10800000">
                <a:off x="2314" y="3117"/>
                <a:ext cx="1152" cy="912"/>
              </a:xfrm>
              <a:prstGeom prst="triangle">
                <a:avLst>
                  <a:gd name="adj" fmla="val 50000"/>
                </a:avLst>
              </a:prstGeom>
              <a:solidFill>
                <a:srgbClr val="47AA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0" dirty="0">
                    <a:solidFill>
                      <a:schemeClr val="bg1"/>
                    </a:solidFill>
                    <a:latin typeface="+mj-lt"/>
                  </a:rPr>
                  <a:t>TST</a:t>
                </a:r>
              </a:p>
            </p:txBody>
          </p:sp>
        </p:grp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24" y="2448"/>
              <a:ext cx="1136" cy="1584"/>
            </a:xfrm>
            <a:custGeom>
              <a:avLst/>
              <a:gdLst>
                <a:gd name="T0" fmla="*/ 528 w 1104"/>
                <a:gd name="T1" fmla="*/ 1584 h 1584"/>
                <a:gd name="T2" fmla="*/ 0 w 1104"/>
                <a:gd name="T3" fmla="*/ 432 h 1584"/>
                <a:gd name="T4" fmla="*/ 576 w 1104"/>
                <a:gd name="T5" fmla="*/ 0 h 1584"/>
                <a:gd name="T6" fmla="*/ 1104 w 1104"/>
                <a:gd name="T7" fmla="*/ 624 h 1584"/>
                <a:gd name="T8" fmla="*/ 528 w 1104"/>
                <a:gd name="T9" fmla="*/ 1584 h 1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1584"/>
                <a:gd name="T17" fmla="*/ 1104 w 1104"/>
                <a:gd name="T18" fmla="*/ 1584 h 15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1584">
                  <a:moveTo>
                    <a:pt x="528" y="1584"/>
                  </a:moveTo>
                  <a:lnTo>
                    <a:pt x="0" y="432"/>
                  </a:lnTo>
                  <a:lnTo>
                    <a:pt x="576" y="0"/>
                  </a:lnTo>
                  <a:lnTo>
                    <a:pt x="1104" y="624"/>
                  </a:lnTo>
                  <a:lnTo>
                    <a:pt x="528" y="1584"/>
                  </a:lnTo>
                  <a:close/>
                </a:path>
              </a:pathLst>
            </a:custGeom>
            <a:solidFill>
              <a:srgbClr val="E60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200" y="1876"/>
              <a:ext cx="1144" cy="1196"/>
            </a:xfrm>
            <a:custGeom>
              <a:avLst/>
              <a:gdLst>
                <a:gd name="T0" fmla="*/ 1104 w 1104"/>
                <a:gd name="T1" fmla="*/ 288 h 1200"/>
                <a:gd name="T2" fmla="*/ 816 w 1104"/>
                <a:gd name="T3" fmla="*/ 48 h 1200"/>
                <a:gd name="T4" fmla="*/ 768 w 1104"/>
                <a:gd name="T5" fmla="*/ 0 h 1200"/>
                <a:gd name="T6" fmla="*/ 0 w 1104"/>
                <a:gd name="T7" fmla="*/ 576 h 1200"/>
                <a:gd name="T8" fmla="*/ 528 w 1104"/>
                <a:gd name="T9" fmla="*/ 1200 h 1200"/>
                <a:gd name="T10" fmla="*/ 1104 w 1104"/>
                <a:gd name="T11" fmla="*/ 288 h 1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200"/>
                <a:gd name="T20" fmla="*/ 1104 w 1104"/>
                <a:gd name="T21" fmla="*/ 1200 h 1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200">
                  <a:moveTo>
                    <a:pt x="1104" y="288"/>
                  </a:moveTo>
                  <a:lnTo>
                    <a:pt x="816" y="48"/>
                  </a:lnTo>
                  <a:lnTo>
                    <a:pt x="768" y="0"/>
                  </a:lnTo>
                  <a:lnTo>
                    <a:pt x="0" y="576"/>
                  </a:lnTo>
                  <a:lnTo>
                    <a:pt x="528" y="1200"/>
                  </a:lnTo>
                  <a:lnTo>
                    <a:pt x="1104" y="288"/>
                  </a:lnTo>
                  <a:close/>
                </a:path>
              </a:pathLst>
            </a:custGeom>
            <a:solidFill>
              <a:srgbClr val="B4DE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rot="-173248">
              <a:off x="1990" y="1278"/>
              <a:ext cx="912" cy="864"/>
            </a:xfrm>
            <a:custGeom>
              <a:avLst/>
              <a:gdLst>
                <a:gd name="T0" fmla="*/ 2836 w 864"/>
                <a:gd name="T1" fmla="*/ 0 h 912"/>
                <a:gd name="T2" fmla="*/ 947 w 864"/>
                <a:gd name="T3" fmla="*/ 279 h 912"/>
                <a:gd name="T4" fmla="*/ 0 w 864"/>
                <a:gd name="T5" fmla="*/ 191 h 912"/>
                <a:gd name="T6" fmla="*/ 2836 w 864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912"/>
                <a:gd name="T14" fmla="*/ 864 w 864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912">
                  <a:moveTo>
                    <a:pt x="864" y="0"/>
                  </a:moveTo>
                  <a:lnTo>
                    <a:pt x="288" y="912"/>
                  </a:lnTo>
                  <a:lnTo>
                    <a:pt x="0" y="62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47AA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-315116">
            <a:off x="3786457" y="3468277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" charset="0"/>
              <a:buChar char="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" charset="0"/>
              <a:buChar char="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" charset="0"/>
              <a:buChar char="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" charset="0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  <a:latin typeface="+mj-lt"/>
              </a:rPr>
              <a:t>Groups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-358100">
            <a:off x="3282950" y="4995218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" charset="0"/>
              <a:buChar char="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" charset="0"/>
              <a:buChar char="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" charset="0"/>
              <a:buChar char="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" charset="0"/>
              <a:defRPr sz="15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  <a:latin typeface="+mj-lt"/>
              </a:rPr>
              <a:t>Community Outreach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>
            <a:off x="898525" y="1612900"/>
            <a:ext cx="228600" cy="4406900"/>
          </a:xfrm>
          <a:prstGeom prst="leftBrace">
            <a:avLst>
              <a:gd name="adj1" fmla="val 444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16200000">
            <a:off x="-950267" y="3357891"/>
            <a:ext cx="2971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0" dirty="0">
                <a:latin typeface="+mj-lt"/>
              </a:rPr>
              <a:t>Cultural Brokering</a:t>
            </a:r>
          </a:p>
        </p:txBody>
      </p:sp>
    </p:spTree>
    <p:extLst>
      <p:ext uri="{BB962C8B-B14F-4D97-AF65-F5344CB8AC3E}">
        <p14:creationId xmlns:p14="http://schemas.microsoft.com/office/powerpoint/2010/main" val="14765381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ea typeface="ＭＳ Ｐゴシック" charset="0"/>
              </a:rPr>
              <a:t>Continuum of Cultural Sensitivity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 rot="-361057">
            <a:off x="1447800" y="1219200"/>
            <a:ext cx="6324600" cy="4419600"/>
            <a:chOff x="624" y="1248"/>
            <a:chExt cx="3984" cy="2784"/>
          </a:xfrm>
        </p:grpSpPr>
        <p:grpSp>
          <p:nvGrpSpPr>
            <p:cNvPr id="20493" name="Group 4"/>
            <p:cNvGrpSpPr>
              <a:grpSpLocks/>
            </p:cNvGrpSpPr>
            <p:nvPr/>
          </p:nvGrpSpPr>
          <p:grpSpPr bwMode="auto">
            <a:xfrm rot="10800000">
              <a:off x="1152" y="1248"/>
              <a:ext cx="3456" cy="2784"/>
              <a:chOff x="1152" y="1248"/>
              <a:chExt cx="3456" cy="2784"/>
            </a:xfrm>
          </p:grpSpPr>
          <p:sp>
            <p:nvSpPr>
              <p:cNvPr id="20497" name="AutoShape 5"/>
              <p:cNvSpPr>
                <a:spLocks noChangeArrowheads="1"/>
              </p:cNvSpPr>
              <p:nvPr/>
            </p:nvSpPr>
            <p:spPr bwMode="auto">
              <a:xfrm rot="10800000">
                <a:off x="1157" y="1252"/>
                <a:ext cx="3456" cy="2784"/>
              </a:xfrm>
              <a:prstGeom prst="triangle">
                <a:avLst>
                  <a:gd name="adj" fmla="val 50000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rebuchet MS" charset="0"/>
                  <a:ea typeface="ＭＳ Ｐゴシック" charset="0"/>
                </a:endParaRPr>
              </a:p>
            </p:txBody>
          </p:sp>
          <p:sp>
            <p:nvSpPr>
              <p:cNvPr id="20498" name="AutoShape 6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3456" cy="9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700 w 21600"/>
                  <a:gd name="T13" fmla="*/ 3713 h 21600"/>
                  <a:gd name="T14" fmla="*/ 17900 w 21600"/>
                  <a:gd name="T15" fmla="*/ 178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806" y="21600"/>
                    </a:lnTo>
                    <a:lnTo>
                      <a:pt x="17794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AutoShape 7"/>
              <p:cNvSpPr>
                <a:spLocks noChangeArrowheads="1"/>
              </p:cNvSpPr>
              <p:nvPr/>
            </p:nvSpPr>
            <p:spPr bwMode="auto">
              <a:xfrm rot="10800000">
                <a:off x="2310" y="3126"/>
                <a:ext cx="1152" cy="912"/>
              </a:xfrm>
              <a:prstGeom prst="triangle">
                <a:avLst>
                  <a:gd name="adj" fmla="val 50000"/>
                </a:avLst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rebuchet MS" charset="0"/>
                  <a:ea typeface="ＭＳ Ｐゴシック" charset="0"/>
                </a:endParaRPr>
              </a:p>
            </p:txBody>
          </p:sp>
        </p:grpSp>
        <p:sp>
          <p:nvSpPr>
            <p:cNvPr id="20494" name="Freeform 8"/>
            <p:cNvSpPr>
              <a:spLocks/>
            </p:cNvSpPr>
            <p:nvPr/>
          </p:nvSpPr>
          <p:spPr bwMode="auto">
            <a:xfrm>
              <a:off x="624" y="2448"/>
              <a:ext cx="1104" cy="1584"/>
            </a:xfrm>
            <a:custGeom>
              <a:avLst/>
              <a:gdLst>
                <a:gd name="T0" fmla="*/ 528 w 1104"/>
                <a:gd name="T1" fmla="*/ 1584 h 1584"/>
                <a:gd name="T2" fmla="*/ 0 w 1104"/>
                <a:gd name="T3" fmla="*/ 432 h 1584"/>
                <a:gd name="T4" fmla="*/ 576 w 1104"/>
                <a:gd name="T5" fmla="*/ 0 h 1584"/>
                <a:gd name="T6" fmla="*/ 1104 w 1104"/>
                <a:gd name="T7" fmla="*/ 624 h 1584"/>
                <a:gd name="T8" fmla="*/ 528 w 1104"/>
                <a:gd name="T9" fmla="*/ 1584 h 1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4" h="1584">
                  <a:moveTo>
                    <a:pt x="528" y="1584"/>
                  </a:moveTo>
                  <a:lnTo>
                    <a:pt x="0" y="432"/>
                  </a:lnTo>
                  <a:lnTo>
                    <a:pt x="576" y="0"/>
                  </a:lnTo>
                  <a:lnTo>
                    <a:pt x="1104" y="624"/>
                  </a:lnTo>
                  <a:lnTo>
                    <a:pt x="528" y="1584"/>
                  </a:ln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9"/>
            <p:cNvSpPr>
              <a:spLocks/>
            </p:cNvSpPr>
            <p:nvPr/>
          </p:nvSpPr>
          <p:spPr bwMode="auto">
            <a:xfrm>
              <a:off x="1200" y="1872"/>
              <a:ext cx="1104" cy="1200"/>
            </a:xfrm>
            <a:custGeom>
              <a:avLst/>
              <a:gdLst>
                <a:gd name="T0" fmla="*/ 1104 w 1104"/>
                <a:gd name="T1" fmla="*/ 288 h 1200"/>
                <a:gd name="T2" fmla="*/ 816 w 1104"/>
                <a:gd name="T3" fmla="*/ 48 h 1200"/>
                <a:gd name="T4" fmla="*/ 768 w 1104"/>
                <a:gd name="T5" fmla="*/ 0 h 1200"/>
                <a:gd name="T6" fmla="*/ 0 w 1104"/>
                <a:gd name="T7" fmla="*/ 576 h 1200"/>
                <a:gd name="T8" fmla="*/ 528 w 1104"/>
                <a:gd name="T9" fmla="*/ 1200 h 1200"/>
                <a:gd name="T10" fmla="*/ 1104 w 1104"/>
                <a:gd name="T11" fmla="*/ 288 h 1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1200">
                  <a:moveTo>
                    <a:pt x="1104" y="288"/>
                  </a:moveTo>
                  <a:lnTo>
                    <a:pt x="816" y="48"/>
                  </a:lnTo>
                  <a:lnTo>
                    <a:pt x="768" y="0"/>
                  </a:lnTo>
                  <a:lnTo>
                    <a:pt x="0" y="576"/>
                  </a:lnTo>
                  <a:lnTo>
                    <a:pt x="528" y="1200"/>
                  </a:lnTo>
                  <a:lnTo>
                    <a:pt x="1104" y="288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0"/>
            <p:cNvSpPr>
              <a:spLocks/>
            </p:cNvSpPr>
            <p:nvPr/>
          </p:nvSpPr>
          <p:spPr bwMode="auto">
            <a:xfrm rot="-173248">
              <a:off x="1969" y="1295"/>
              <a:ext cx="912" cy="864"/>
            </a:xfrm>
            <a:custGeom>
              <a:avLst/>
              <a:gdLst>
                <a:gd name="T0" fmla="*/ 1408 w 864"/>
                <a:gd name="T1" fmla="*/ 0 h 912"/>
                <a:gd name="T2" fmla="*/ 469 w 864"/>
                <a:gd name="T3" fmla="*/ 560 h 912"/>
                <a:gd name="T4" fmla="*/ 0 w 864"/>
                <a:gd name="T5" fmla="*/ 384 h 912"/>
                <a:gd name="T6" fmla="*/ 1408 w 864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4" h="912">
                  <a:moveTo>
                    <a:pt x="864" y="0"/>
                  </a:moveTo>
                  <a:lnTo>
                    <a:pt x="288" y="912"/>
                  </a:lnTo>
                  <a:lnTo>
                    <a:pt x="0" y="62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4" name="Text Box 11"/>
          <p:cNvSpPr txBox="1">
            <a:spLocks noChangeArrowheads="1"/>
          </p:cNvSpPr>
          <p:nvPr/>
        </p:nvSpPr>
        <p:spPr bwMode="auto">
          <a:xfrm rot="-301676">
            <a:off x="4419600" y="4648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+mj-lt"/>
              </a:rPr>
              <a:t>Community</a:t>
            </a: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 rot="-372482">
            <a:off x="3868738" y="3124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+mj-lt"/>
              </a:rPr>
              <a:t>School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 rot="-388985">
            <a:off x="4249738" y="1981200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j-lt"/>
              </a:rPr>
              <a:t>Child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6705600" y="2209800"/>
            <a:ext cx="2209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0" dirty="0">
                <a:latin typeface="+mj-lt"/>
              </a:rPr>
              <a:t>Increasing MH capacity in refugee community</a:t>
            </a:r>
          </a:p>
        </p:txBody>
      </p:sp>
      <p:sp>
        <p:nvSpPr>
          <p:cNvPr id="20488" name="Line 15"/>
          <p:cNvSpPr>
            <a:spLocks noChangeShapeType="1"/>
          </p:cNvSpPr>
          <p:nvPr/>
        </p:nvSpPr>
        <p:spPr bwMode="auto">
          <a:xfrm>
            <a:off x="4953000" y="990600"/>
            <a:ext cx="1295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0489" name="Line 16"/>
          <p:cNvSpPr>
            <a:spLocks noChangeShapeType="1"/>
          </p:cNvSpPr>
          <p:nvPr/>
        </p:nvSpPr>
        <p:spPr bwMode="auto">
          <a:xfrm>
            <a:off x="7467600" y="40386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1371600" y="1447800"/>
            <a:ext cx="2209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0" dirty="0">
                <a:latin typeface="+mj-lt"/>
              </a:rPr>
              <a:t>Increasing cultural knowledge of providers</a:t>
            </a:r>
          </a:p>
        </p:txBody>
      </p:sp>
      <p:sp>
        <p:nvSpPr>
          <p:cNvPr id="20491" name="Line 18"/>
          <p:cNvSpPr>
            <a:spLocks noChangeShapeType="1"/>
          </p:cNvSpPr>
          <p:nvPr/>
        </p:nvSpPr>
        <p:spPr bwMode="auto">
          <a:xfrm flipV="1">
            <a:off x="1219200" y="31242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0492" name="Line 19"/>
          <p:cNvSpPr>
            <a:spLocks noChangeShapeType="1"/>
          </p:cNvSpPr>
          <p:nvPr/>
        </p:nvSpPr>
        <p:spPr bwMode="auto">
          <a:xfrm flipV="1">
            <a:off x="3200400" y="990600"/>
            <a:ext cx="1371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rebuchet MS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255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52400" y="228600"/>
            <a:ext cx="8839200" cy="457200"/>
          </a:xfrm>
          <a:prstGeom prst="rect">
            <a:avLst/>
          </a:prstGeom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en-US" sz="4000" cap="none" dirty="0">
                <a:solidFill>
                  <a:srgbClr val="FFFF99"/>
                </a:solidFill>
                <a:ea typeface="ＭＳ Ｐゴシック" pitchFamily="34" charset="-128"/>
              </a:rPr>
              <a:t>Beliefs and Value Systems</a:t>
            </a:r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718381"/>
              </p:ext>
            </p:extLst>
          </p:nvPr>
        </p:nvGraphicFramePr>
        <p:xfrm>
          <a:off x="457200" y="767115"/>
          <a:ext cx="8305800" cy="599675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Collective Culture (Middle East, Africa, Asia)</a:t>
                      </a: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Western/Individualistic Culture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80">
                            <a:shade val="30000"/>
                            <a:satMod val="115000"/>
                          </a:srgbClr>
                        </a:gs>
                        <a:gs pos="50000">
                          <a:srgbClr val="800080">
                            <a:shade val="67500"/>
                            <a:satMod val="115000"/>
                          </a:srgbClr>
                        </a:gs>
                        <a:gs pos="100000">
                          <a:srgbClr val="80008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06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Interdependence</a:t>
                      </a: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Self-Reliance/Boundaries, roles, and limit setting</a:t>
                      </a: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06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4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is Cyclical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Time</a:t>
                      </a:r>
                      <a:r>
                        <a:rPr lang="en-US" sz="1400" b="1" baseline="0" dirty="0">
                          <a:effectLst/>
                          <a:latin typeface="+mj-lt"/>
                        </a:rPr>
                        <a:t> is Finite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06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God’s Will</a:t>
                      </a: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Human Mastery/Science and Knowledge</a:t>
                      </a:r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Hope-maintaining/Things are implied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Expect shared understanding and knowledge,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Shared context, thus no need to verbalize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Truth-Telling/Verbalizing</a:t>
                      </a:r>
                      <a:r>
                        <a:rPr lang="en-US" sz="1400" b="1" baseline="0" dirty="0">
                          <a:effectLst/>
                          <a:latin typeface="+mj-lt"/>
                          <a:ea typeface="Times New Roman"/>
                        </a:rPr>
                        <a:t> feelings and thoughts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effectLst/>
                          <a:latin typeface="+mj-lt"/>
                          <a:ea typeface="Times New Roman"/>
                        </a:rPr>
                        <a:t>Clearly stating positions/right to know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effectLst/>
                          <a:latin typeface="+mj-lt"/>
                          <a:ea typeface="Times New Roman"/>
                        </a:rPr>
                        <a:t>Not assuming shared knowledge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Communication Narratives</a:t>
                      </a: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Direct answers, to the point</a:t>
                      </a: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Relationships-historical</a:t>
                      </a: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Relationships- objective/distance</a:t>
                      </a: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5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Collective identity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Shared experiences and</a:t>
                      </a:r>
                      <a:r>
                        <a:rPr lang="en-US" sz="1400" baseline="0" dirty="0">
                          <a:effectLst/>
                          <a:latin typeface="+mj-lt"/>
                          <a:ea typeface="Times New Roman"/>
                        </a:rPr>
                        <a:t> shared feelings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  <a:ea typeface="Times New Roman"/>
                        </a:rPr>
                        <a:t>Are important to the relationship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Clinical/professional</a:t>
                      </a:r>
                      <a:r>
                        <a:rPr lang="en-US" sz="1400" b="1" baseline="0" dirty="0">
                          <a:effectLst/>
                          <a:latin typeface="+mj-lt"/>
                          <a:ea typeface="Times New Roman"/>
                        </a:rPr>
                        <a:t> relationships that</a:t>
                      </a:r>
                      <a:br>
                        <a:rPr lang="en-US" sz="1400" b="1" baseline="0" dirty="0">
                          <a:effectLst/>
                          <a:latin typeface="+mj-lt"/>
                          <a:ea typeface="Times New Roman"/>
                        </a:rPr>
                      </a:br>
                      <a:r>
                        <a:rPr lang="en-US" sz="1400" b="1" baseline="0" dirty="0">
                          <a:effectLst/>
                          <a:latin typeface="+mj-lt"/>
                          <a:ea typeface="Times New Roman"/>
                        </a:rPr>
                        <a:t>avoid transference / countertransference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Information</a:t>
                      </a:r>
                      <a:r>
                        <a:rPr lang="en-US" sz="1400" baseline="0" dirty="0">
                          <a:effectLst/>
                          <a:latin typeface="+mj-lt"/>
                          <a:ea typeface="Times New Roman"/>
                        </a:rPr>
                        <a:t> is shared among family and community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  <a:ea typeface="Times New Roman"/>
                        </a:rPr>
                        <a:t>*What is shared vs. burden 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Confidentiality</a:t>
                      </a: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8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Expertise of clinician respected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Seeking direction</a:t>
                      </a: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Patien</a:t>
                      </a:r>
                      <a:r>
                        <a:rPr lang="en-US" sz="1400" b="1" baseline="0" dirty="0">
                          <a:effectLst/>
                          <a:latin typeface="+mj-lt"/>
                          <a:ea typeface="Times New Roman"/>
                        </a:rPr>
                        <a:t>t rights respected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effectLst/>
                          <a:latin typeface="+mj-lt"/>
                          <a:ea typeface="Times New Roman"/>
                        </a:rPr>
                        <a:t>Solutions are co-created with client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976" marR="5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886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Barriers to Cultural Competence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86000"/>
            <a:ext cx="7315200" cy="3886200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400" dirty="0">
                <a:solidFill>
                  <a:srgbClr val="FFFFFF"/>
                </a:solidFill>
              </a:rPr>
              <a:t>Institutional Barriers</a:t>
            </a:r>
            <a:endParaRPr lang="en-US" sz="4400" dirty="0"/>
          </a:p>
          <a:p>
            <a:pPr>
              <a:buFont typeface="Wingdings" pitchFamily="2" charset="2"/>
              <a:buChar char="§"/>
            </a:pPr>
            <a:r>
              <a:rPr lang="en-US" sz="4400" dirty="0"/>
              <a:t>Individual Barriers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/>
              <a:t>Population Barriers</a:t>
            </a:r>
          </a:p>
          <a:p>
            <a:pPr marL="18288" indent="0">
              <a:buNone/>
            </a:pPr>
            <a:r>
              <a:rPr lang="en-US" sz="4800" dirty="0"/>
              <a:t> </a:t>
            </a:r>
          </a:p>
          <a:p>
            <a:pPr marL="18288" indent="0" algn="ctr">
              <a:buNone/>
            </a:pPr>
            <a:endParaRPr lang="en-US" sz="4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0FF6-73D9-445B-948B-E41BEC083ACC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268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3">
                    <a:lumMod val="40000"/>
                    <a:lumOff val="60000"/>
                  </a:schemeClr>
                </a:solidFill>
                <a:ea typeface="ＭＳ Ｐゴシック" pitchFamily="34" charset="-128"/>
              </a:rPr>
              <a:t>Examples of Barriers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315200" cy="4419600"/>
          </a:xfrm>
        </p:spPr>
        <p:txBody>
          <a:bodyPr anchor="t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>
                <a:cs typeface="Times New Roman" pitchFamily="18" charset="0"/>
              </a:rPr>
              <a:t>Culture of the Institution (how we do)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>
                <a:cs typeface="Times New Roman" pitchFamily="18" charset="0"/>
              </a:rPr>
              <a:t>Limited cultural provider training (what we know)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>
                <a:cs typeface="Times New Roman" pitchFamily="18" charset="0"/>
              </a:rPr>
              <a:t>Time Constraints (what we can do)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>
                <a:cs typeface="Times New Roman" pitchFamily="18" charset="0"/>
              </a:rPr>
              <a:t>Limited cultural of support for Employees(who does what)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>
                <a:cs typeface="Times New Roman" pitchFamily="18" charset="0"/>
              </a:rPr>
              <a:t>Patient expectations (here vs there)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>
                <a:cs typeface="Times New Roman" pitchFamily="18" charset="0"/>
              </a:rPr>
              <a:t>Different communication styles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300" dirty="0">
                <a:cs typeface="Times New Roman" pitchFamily="18" charset="0"/>
              </a:rPr>
              <a:t>Vastness of the field (how many cultures do you serve)</a:t>
            </a:r>
          </a:p>
          <a:p>
            <a:pPr marL="0" indent="0">
              <a:buNone/>
              <a:defRPr/>
            </a:pPr>
            <a:endParaRPr lang="en-US" sz="3600" dirty="0"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0FF6-73D9-445B-948B-E41BEC083ACC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161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Reducing Stigma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Increasing access by creating more responsive service systems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Enhancing education for practitioners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Developing community and systems partnerships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Working with members of specific cultural groups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Meeting needs of families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Cultural context and language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Ongoing partnerships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0" dirty="0">
                <a:solidFill>
                  <a:srgbClr val="FFFF99"/>
                </a:solidFill>
                <a:latin typeface="+mj-lt"/>
              </a:rPr>
              <a:t>Key Aspects of Treatment Engagement</a:t>
            </a:r>
          </a:p>
        </p:txBody>
      </p:sp>
    </p:spTree>
    <p:extLst>
      <p:ext uri="{BB962C8B-B14F-4D97-AF65-F5344CB8AC3E}">
        <p14:creationId xmlns:p14="http://schemas.microsoft.com/office/powerpoint/2010/main" val="3823132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2051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001000" cy="5181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What is the family’s priority problem?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What is health/Mental health in the culture?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What is the caregiver’s understanding of the child’s condition?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How is mental illness expressed in this culture?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What has been the family’s mental health/health services experience?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When, who and where do people go for help for this type of a problem?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What do they expect from you as a provider?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0" dirty="0">
                <a:solidFill>
                  <a:srgbClr val="FFFF99"/>
                </a:solidFill>
                <a:latin typeface="+mj-lt"/>
              </a:rPr>
              <a:t>Questions to Ask</a:t>
            </a:r>
          </a:p>
        </p:txBody>
      </p:sp>
    </p:spTree>
    <p:extLst>
      <p:ext uri="{BB962C8B-B14F-4D97-AF65-F5344CB8AC3E}">
        <p14:creationId xmlns:p14="http://schemas.microsoft.com/office/powerpoint/2010/main" val="277081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658100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51.2 million displaced world wide (UNHCR, 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Approximately half under the age of 18 (UNHCR, 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810,000 under the age of 18 resettled in the US since 1980 (BRYCS, 2012)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Between 1994 and 2014, the percent of immigrant youth living in the United States increased from 18 to 25% (Child Trends Data Bank, 2014).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Immigrants will represent  30% of the children in U.S. schools by 2015 (Morse, 2005)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By 2040 it is projected that 50% of the youth in the U.S. will be children who were either born outside the US and immigrated, or whose parents are immigrants (</a:t>
            </a:r>
            <a:r>
              <a:rPr lang="en-US" sz="2600" dirty="0" err="1"/>
              <a:t>Filindra</a:t>
            </a:r>
            <a:r>
              <a:rPr lang="en-US" sz="2600" dirty="0"/>
              <a:t> et al., 2011)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1" y="76200"/>
            <a:ext cx="8991600" cy="6705600"/>
          </a:xfrm>
          <a:prstGeom prst="rect">
            <a:avLst/>
          </a:prstGeom>
          <a:noFill/>
          <a:ln cmpd="tri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7700" y="228600"/>
            <a:ext cx="77724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Refugee and Immigrant Trends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57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r>
              <a:rPr lang="en-US" sz="4000" b="0" dirty="0">
                <a:solidFill>
                  <a:srgbClr val="FFFF99"/>
                </a:solidFill>
                <a:latin typeface="+mn-lt"/>
                <a:cs typeface="Times New Roman" pitchFamily="18" charset="0"/>
              </a:rPr>
              <a:t>Creating a More Welcoming Environment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7526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800" b="0" dirty="0">
                <a:effectLst/>
                <a:cs typeface="Times New Roman" pitchFamily="18" charset="0"/>
              </a:rPr>
              <a:t>How do you say hello?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800" b="0" dirty="0">
                <a:effectLst/>
                <a:cs typeface="Times New Roman" pitchFamily="18" charset="0"/>
              </a:rPr>
              <a:t>The efficient secretary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800" b="0" dirty="0">
                <a:effectLst/>
                <a:cs typeface="Times New Roman" pitchFamily="18" charset="0"/>
              </a:rPr>
              <a:t>Build a relationship early on. Do not meet in a crisis..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800" b="0" dirty="0">
                <a:effectLst/>
                <a:cs typeface="Times New Roman" pitchFamily="18" charset="0"/>
              </a:rPr>
              <a:t>Be curious, find out about their culture, food, music, what can they teach you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800" b="0" dirty="0">
                <a:effectLst/>
                <a:cs typeface="Times New Roman" pitchFamily="18" charset="0"/>
              </a:rPr>
              <a:t>Share relationship building and positive experiences (food, humor, language, stories, music, games)</a:t>
            </a:r>
            <a:endParaRPr lang="en-US" sz="280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42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3163"/>
          </a:xfrm>
        </p:spPr>
        <p:txBody>
          <a:bodyPr>
            <a:normAutofit/>
          </a:bodyPr>
          <a:lstStyle/>
          <a:p>
            <a:pPr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Addressing family basic or identified needs</a:t>
            </a:r>
          </a:p>
          <a:p>
            <a:pPr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Providing </a:t>
            </a:r>
            <a:r>
              <a:rPr lang="en-US" sz="2400" dirty="0" err="1">
                <a:latin typeface="+mj-lt"/>
                <a:cs typeface="Times New Roman" pitchFamily="18" charset="0"/>
              </a:rPr>
              <a:t>psychoeducation</a:t>
            </a:r>
            <a:r>
              <a:rPr lang="en-US" sz="2400" dirty="0">
                <a:latin typeface="+mj-lt"/>
                <a:cs typeface="Times New Roman" pitchFamily="18" charset="0"/>
              </a:rPr>
              <a:t> to families about developmental presentations traumatic stress, school systems, etc.</a:t>
            </a:r>
          </a:p>
          <a:p>
            <a:pPr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Thinking preventively, involving in community-based activities</a:t>
            </a:r>
          </a:p>
          <a:p>
            <a:pPr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Help families connect to cultural, religious, mentoring, and community organizations </a:t>
            </a:r>
          </a:p>
          <a:p>
            <a:pPr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Promoting communication within families</a:t>
            </a:r>
          </a:p>
          <a:p>
            <a:pPr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Respecting family roles, not using children as interpreters</a:t>
            </a:r>
          </a:p>
          <a:p>
            <a:pPr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cs typeface="Times New Roman" pitchFamily="18" charset="0"/>
            </a:endParaRPr>
          </a:p>
          <a:p>
            <a:pPr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cs typeface="Times New Roman" pitchFamily="18" charset="0"/>
            </a:endParaRPr>
          </a:p>
          <a:p>
            <a:pPr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cs typeface="Times New Roman" pitchFamily="18" charset="0"/>
            </a:endParaRPr>
          </a:p>
          <a:p>
            <a:pPr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0" dirty="0">
                <a:solidFill>
                  <a:srgbClr val="FFFF99"/>
                </a:solidFill>
                <a:latin typeface="+mj-lt"/>
              </a:rPr>
              <a:t>What Else Can I Do?</a:t>
            </a:r>
          </a:p>
        </p:txBody>
      </p:sp>
    </p:spTree>
    <p:extLst>
      <p:ext uri="{BB962C8B-B14F-4D97-AF65-F5344CB8AC3E}">
        <p14:creationId xmlns:p14="http://schemas.microsoft.com/office/powerpoint/2010/main" val="23022858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07400" cy="516890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Inter-agency partnerships between schools, mental health, and community agencies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Accessing advocacy services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Knowledge of cultural and other resources for teachers, mental health professionals, etc.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Knowledge of continuum of behavioral health care for children in MA (CBHI)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Referring those at high level need for further assessment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Parent and family engagement  </a:t>
            </a:r>
          </a:p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9600" y="1524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0" dirty="0">
                <a:solidFill>
                  <a:srgbClr val="FFFF99"/>
                </a:solidFill>
                <a:latin typeface="+mj-lt"/>
              </a:rPr>
              <a:t>What Else Can I Do?</a:t>
            </a:r>
          </a:p>
        </p:txBody>
      </p:sp>
    </p:spTree>
    <p:extLst>
      <p:ext uri="{BB962C8B-B14F-4D97-AF65-F5344CB8AC3E}">
        <p14:creationId xmlns:p14="http://schemas.microsoft.com/office/powerpoint/2010/main" val="4113381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rebuchet MS" pitchFamily="34" charset="0"/>
              </a:rPr>
              <a:t>Access</a:t>
            </a:r>
            <a:r>
              <a:rPr lang="en-US" altLang="en-US">
                <a:latin typeface="Trebuchet MS" pitchFamily="34" charset="0"/>
              </a:rPr>
              <a:t> to services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8006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rebuchet MS" pitchFamily="34" charset="0"/>
              </a:rPr>
              <a:t>Build partnerships between gateway providers (religious and community leaders) and mental health professionals</a:t>
            </a:r>
          </a:p>
          <a:p>
            <a:pPr lvl="1" eaLnBrk="1" hangingPunct="1"/>
            <a:r>
              <a:rPr lang="en-US" altLang="en-US" sz="2400">
                <a:latin typeface="Trebuchet MS" pitchFamily="34" charset="0"/>
              </a:rPr>
              <a:t>Understanding each other’s approach</a:t>
            </a:r>
          </a:p>
          <a:p>
            <a:pPr lvl="1" eaLnBrk="1" hangingPunct="1"/>
            <a:r>
              <a:rPr lang="en-US" altLang="en-US" sz="2400">
                <a:latin typeface="Trebuchet MS" pitchFamily="34" charset="0"/>
              </a:rPr>
              <a:t>Respecting and supporting each other’s approach</a:t>
            </a:r>
          </a:p>
          <a:p>
            <a:pPr eaLnBrk="1" hangingPunct="1"/>
            <a:r>
              <a:rPr lang="en-US" altLang="en-US" sz="2800">
                <a:latin typeface="Trebuchet MS" pitchFamily="34" charset="0"/>
              </a:rPr>
              <a:t>Bring parents into the process</a:t>
            </a:r>
          </a:p>
          <a:p>
            <a:pPr lvl="1" eaLnBrk="1" hangingPunct="1"/>
            <a:r>
              <a:rPr lang="en-US" altLang="en-US" sz="2400">
                <a:latin typeface="Trebuchet MS" pitchFamily="34" charset="0"/>
              </a:rPr>
              <a:t>Outreach and education, anti stigma efforts</a:t>
            </a:r>
          </a:p>
          <a:p>
            <a:pPr eaLnBrk="1" hangingPunct="1"/>
            <a:r>
              <a:rPr lang="en-US" altLang="en-US" sz="2800">
                <a:latin typeface="Trebuchet MS" pitchFamily="34" charset="0"/>
              </a:rPr>
              <a:t>Position mental health services in service systems that are accessed (e.g. schools)</a:t>
            </a:r>
          </a:p>
          <a:p>
            <a:pPr lvl="1" eaLnBrk="1" hangingPunct="1"/>
            <a:endParaRPr lang="en-US" altLang="en-US" sz="2400">
              <a:latin typeface="Trebuchet MS" pitchFamily="34" charset="0"/>
            </a:endParaRPr>
          </a:p>
          <a:p>
            <a:pPr lvl="1" eaLnBrk="1" hangingPunct="1"/>
            <a:endParaRPr lang="en-US" altLang="en-US" sz="24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81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3438525" cy="830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Distrust of Authority/</a:t>
            </a:r>
          </a:p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2700" y="1524000"/>
            <a:ext cx="3441700" cy="830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Community </a:t>
            </a:r>
          </a:p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Engagement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1" y="3886200"/>
            <a:ext cx="343376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Stigma of Mental Health</a:t>
            </a:r>
          </a:p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 Services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735262"/>
            <a:ext cx="3433762" cy="83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Linguistic &amp; Cultural </a:t>
            </a:r>
          </a:p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Barriers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1" y="5408612"/>
            <a:ext cx="343376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Primacy of</a:t>
            </a:r>
          </a:p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Resettlement </a:t>
            </a:r>
          </a:p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Stressors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2700" y="3886200"/>
            <a:ext cx="3441700" cy="83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Embedding Services in </a:t>
            </a:r>
          </a:p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Service System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2700" y="2590800"/>
            <a:ext cx="34417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Partnership of Providers &amp; Cultural Experts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9525" y="5410200"/>
            <a:ext cx="344487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000" b="0" dirty="0">
              <a:latin typeface="+mj-lt"/>
              <a:ea typeface="ＭＳ Ｐゴシック" charset="0"/>
              <a:cs typeface="Arial" charset="0"/>
            </a:endParaRPr>
          </a:p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Integration of </a:t>
            </a:r>
          </a:p>
          <a:p>
            <a:pPr algn="ctr">
              <a:defRPr/>
            </a:pPr>
            <a:r>
              <a:rPr lang="en-US" b="0" dirty="0">
                <a:latin typeface="+mj-lt"/>
                <a:ea typeface="ＭＳ Ｐゴシック" charset="0"/>
                <a:cs typeface="Arial" charset="0"/>
              </a:rPr>
              <a:t>Concrete Services</a:t>
            </a:r>
          </a:p>
          <a:p>
            <a:pPr algn="ctr">
              <a:defRPr/>
            </a:pPr>
            <a:endParaRPr lang="en-US" sz="1000" b="0" dirty="0">
              <a:latin typeface="+mj-lt"/>
              <a:ea typeface="ＭＳ Ｐゴシック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164" y="381000"/>
            <a:ext cx="295433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latin typeface="+mj-lt"/>
                <a:ea typeface="ＭＳ Ｐゴシック" charset="0"/>
                <a:cs typeface="Arial" charset="0"/>
              </a:rPr>
              <a:t>Barriers to Mental </a:t>
            </a:r>
          </a:p>
          <a:p>
            <a:pPr algn="ctr">
              <a:defRPr/>
            </a:pPr>
            <a:r>
              <a:rPr lang="en-US" sz="2800" b="0" dirty="0">
                <a:latin typeface="+mj-lt"/>
                <a:ea typeface="ＭＳ Ｐゴシック" charset="0"/>
                <a:cs typeface="Arial" charset="0"/>
              </a:rPr>
              <a:t>Health Care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2560" y="381000"/>
            <a:ext cx="33648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latin typeface="+mj-lt"/>
                <a:ea typeface="ＭＳ Ｐゴシック" charset="0"/>
                <a:cs typeface="Arial" charset="0"/>
              </a:rPr>
              <a:t>Strategies to Address </a:t>
            </a:r>
          </a:p>
          <a:p>
            <a:pPr algn="ctr">
              <a:defRPr/>
            </a:pPr>
            <a:r>
              <a:rPr lang="en-US" sz="2800" b="0" dirty="0">
                <a:latin typeface="+mj-lt"/>
                <a:ea typeface="ＭＳ Ｐゴシック" charset="0"/>
                <a:cs typeface="Arial" charset="0"/>
              </a:rPr>
              <a:t>Barriers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267200" y="2860675"/>
            <a:ext cx="488950" cy="484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267200" y="1741487"/>
            <a:ext cx="488950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latin typeface="+mj-lt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267200" y="4259262"/>
            <a:ext cx="488950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267200" y="5681662"/>
            <a:ext cx="488950" cy="482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43429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6100" y="942882"/>
            <a:ext cx="5534118" cy="55341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14215" y="1344745"/>
            <a:ext cx="4692321" cy="46923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15088" y="1836206"/>
            <a:ext cx="3660430" cy="36604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2760" y="2272810"/>
            <a:ext cx="2745768" cy="27457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94896" y="2620188"/>
            <a:ext cx="2019781" cy="20197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97733" y="2972502"/>
            <a:ext cx="1247686" cy="12476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735" y="803183"/>
            <a:ext cx="8229600" cy="105268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TST-R Adaptation</a:t>
            </a:r>
            <a:b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of Trauma</a:t>
            </a:r>
            <a:b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Systems</a:t>
            </a:r>
            <a:b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Therapy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786269" y="943344"/>
            <a:ext cx="1637227" cy="2790928"/>
            <a:chOff x="4493" y="521"/>
            <a:chExt cx="1114" cy="1899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764" y="1416"/>
              <a:ext cx="57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School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62" y="1156"/>
              <a:ext cx="92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Peer Group</a:t>
              </a:r>
              <a:endParaRPr lang="en-US" b="0" kern="0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493" y="858"/>
              <a:ext cx="111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Neighborhood</a:t>
              </a:r>
              <a:endParaRPr lang="en-US" b="0" kern="0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699" y="521"/>
              <a:ext cx="64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Culture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778" y="1676"/>
              <a:ext cx="54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Family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685" y="2160"/>
              <a:ext cx="75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Individual</a:t>
              </a: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48491" y="3581400"/>
            <a:ext cx="35272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latin typeface="+mn-lt"/>
                <a:ea typeface="+mn-ea"/>
                <a:cs typeface="Times New Roman" pitchFamily="18" charset="0"/>
              </a:rPr>
              <a:t>Social environmental interventions</a:t>
            </a:r>
            <a:endParaRPr lang="en-US" b="0" kern="0" dirty="0"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 rot="18900000">
            <a:off x="5932868" y="2219247"/>
            <a:ext cx="3640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latin typeface="+mn-lt"/>
                <a:ea typeface="+mn-ea"/>
                <a:cs typeface="Times New Roman" pitchFamily="18" charset="0"/>
              </a:rPr>
              <a:t>Self-Regulation Interventions</a:t>
            </a:r>
            <a:endParaRPr lang="en-US" b="0" kern="0" dirty="0">
              <a:latin typeface="+mn-lt"/>
              <a:ea typeface="+mn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399" y="3548615"/>
            <a:ext cx="41647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362390" y="1367077"/>
            <a:ext cx="2100334" cy="21003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567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0" dirty="0">
                <a:solidFill>
                  <a:srgbClr val="FFFF99"/>
                </a:solidFill>
              </a:rPr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8229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j-lt"/>
              </a:rPr>
              <a:t>For more information on resources related to supporting refugee children and families, please visit: </a:t>
            </a:r>
            <a:r>
              <a:rPr lang="en-US" sz="2000" b="0" dirty="0">
                <a:latin typeface="+mj-lt"/>
                <a:hlinkClick r:id="rId3"/>
              </a:rPr>
              <a:t>http://nctsn.org/trauma-types/refugee-trauma</a:t>
            </a:r>
            <a:endParaRPr lang="en-US" sz="2000" b="0" dirty="0">
              <a:latin typeface="+mj-lt"/>
            </a:endParaRPr>
          </a:p>
          <a:p>
            <a:r>
              <a:rPr lang="en-US" sz="2000" b="0" dirty="0">
                <a:latin typeface="+mj-lt"/>
              </a:rPr>
              <a:t>This webpage provides the most current information about refugee youth, their needs and experiences, and provides guidance for service providers including teachers and educators</a:t>
            </a:r>
            <a:endParaRPr lang="en-US" sz="1800" b="0" dirty="0">
              <a:latin typeface="+mj-lt"/>
            </a:endParaRPr>
          </a:p>
          <a:p>
            <a:endParaRPr lang="en-US" sz="1800" b="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70" y="1143000"/>
            <a:ext cx="5681460" cy="235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107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5C71-4498-42B7-82AC-10FB21F70945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228600"/>
            <a:ext cx="7772400" cy="10128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400" b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Thank You!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486400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4818185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 Information: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Saida.Abdi@childrens.harvard.edu</a:t>
            </a:r>
          </a:p>
        </p:txBody>
      </p:sp>
    </p:spTree>
    <p:extLst>
      <p:ext uri="{BB962C8B-B14F-4D97-AF65-F5344CB8AC3E}">
        <p14:creationId xmlns:p14="http://schemas.microsoft.com/office/powerpoint/2010/main" val="273450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Pre-migration, migration, and resettlement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Direct exposure to or witnessing of violence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Sexual assault and gender-based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Torture and detention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Disruption of family and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Lack of access to basic resources </a:t>
            </a:r>
          </a:p>
          <a:p>
            <a:pPr marL="341313" indent="0">
              <a:buNone/>
            </a:pPr>
            <a:r>
              <a:rPr lang="en-US" dirty="0"/>
              <a:t>(food, water, medical care, shelter)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Long journeys on foot, living in refugee camps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61" y="3235157"/>
            <a:ext cx="2539565" cy="246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111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Refugee and Immigrant Experience and Trauma</a:t>
            </a:r>
            <a:endParaRPr lang="en-US" sz="40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4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0" dirty="0">
                <a:latin typeface="Times New Roman" pitchFamily="18" charset="0"/>
              </a:rPr>
              <a:t>Unique Experiences of Refugee Children and Adolescents </a:t>
            </a:r>
          </a:p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Trauma and displacement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 Early childhood deprivation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 Developmental issues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Parental trauma, impact on parenting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Displacement, impact on family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Acculturation, resettlement, isolation stressors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Prior school experience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4318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1066800"/>
            <a:ext cx="7905751" cy="4944652"/>
          </a:xfrm>
        </p:spPr>
        <p:txBody>
          <a:bodyPr>
            <a:noAutofit/>
          </a:bodyPr>
          <a:lstStyle/>
          <a:p>
            <a:pPr marL="274320">
              <a:buFont typeface="Wingdings 2" pitchFamily="18" charset="2"/>
              <a:buChar char=""/>
              <a:defRPr/>
            </a:pPr>
            <a:endParaRPr lang="en-US" sz="2800" dirty="0">
              <a:latin typeface="+mj-lt"/>
            </a:endParaRPr>
          </a:p>
          <a:p>
            <a:pPr marL="274320">
              <a:buFont typeface="Wingdings 2" pitchFamily="18" charset="2"/>
              <a:buChar char=""/>
              <a:defRPr/>
            </a:pPr>
            <a:r>
              <a:rPr lang="en-US" sz="2800" dirty="0">
                <a:latin typeface="+mj-lt"/>
              </a:rPr>
              <a:t>Those with high exposure to trauma at risk for </a:t>
            </a:r>
            <a:r>
              <a:rPr lang="en-US" sz="2800" dirty="0">
                <a:latin typeface="+mj-lt"/>
                <a:cs typeface="Times New Roman" pitchFamily="18" charset="0"/>
              </a:rPr>
              <a:t>PTSD, depression, anxiety, sleep problems,  somatic complaints, behavioral, conduct, and school problems </a:t>
            </a:r>
          </a:p>
          <a:p>
            <a:pPr marL="274320">
              <a:buFont typeface="Wingdings 2" pitchFamily="18" charset="2"/>
              <a:buChar char="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Symptoms may diminish and recur over time </a:t>
            </a:r>
          </a:p>
          <a:p>
            <a:pPr marL="274320">
              <a:buFont typeface="Wingdings 2" pitchFamily="18" charset="2"/>
              <a:buChar char="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Role of parental adjustment </a:t>
            </a:r>
          </a:p>
          <a:p>
            <a:pPr marL="274320">
              <a:buFont typeface="Wingdings 2" pitchFamily="18" charset="2"/>
              <a:buChar char="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Importance of social environmental stressors</a:t>
            </a:r>
          </a:p>
          <a:p>
            <a:pPr marL="274320">
              <a:buFont typeface="Wingdings 2" pitchFamily="18" charset="2"/>
              <a:buChar char=""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Resilience</a:t>
            </a:r>
          </a:p>
          <a:p>
            <a:pPr marL="0" indent="0">
              <a:buNone/>
              <a:defRPr/>
            </a:pPr>
            <a:r>
              <a:rPr lang="en-US" sz="1400" i="1" dirty="0">
                <a:latin typeface="+mj-lt"/>
              </a:rPr>
              <a:t>For summary of literature on Children and Adolescents see http://www.apa.org/pubs/info/reports/refugees-full-report.pdf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Immigrants and Refugee and Mental Health</a:t>
            </a:r>
            <a:endParaRPr lang="en-US" sz="36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06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789&quot;/&gt;&lt;/object&gt;&lt;object type=&quot;3&quot; unique_id=&quot;10005&quot;&gt;&lt;property id=&quot;20148&quot; value=&quot;5&quot;/&gt;&lt;property id=&quot;20300&quot; value=&quot;Slide 3&quot;/&gt;&lt;property id=&quot;20307&quot; value=&quot;914&quot;/&gt;&lt;/object&gt;&lt;object type=&quot;3&quot; unique_id=&quot;28361&quot;&gt;&lt;property id=&quot;20148&quot; value=&quot;5&quot;/&gt;&lt;property id=&quot;20300&quot; value=&quot;Slide 20 - &amp;quot;Key Communication Challenges for the TST-R Partnership&amp;quot;&quot;/&gt;&lt;property id=&quot;20307&quot; value=&quot;1415&quot;/&gt;&lt;/object&gt;&lt;object type=&quot;3&quot; unique_id=&quot;42202&quot;&gt;&lt;property id=&quot;20148&quot; value=&quot;5&quot;/&gt;&lt;property id=&quot;20300&quot; value=&quot;Slide 2 - &amp;quot;Recommendations for Clinical Training &amp;quot;&quot;/&gt;&lt;property id=&quot;20307&quot; value=&quot;1445&quot;/&gt;&lt;/object&gt;&lt;object type=&quot;3&quot; unique_id=&quot;42203&quot;&gt;&lt;property id=&quot;20148&quot; value=&quot;5&quot;/&gt;&lt;property id=&quot;20300&quot; value=&quot;Slide 4 - &amp;quot;The TST-R Partnership&amp;quot;&quot;/&gt;&lt;property id=&quot;20307&quot; value=&quot;1446&quot;/&gt;&lt;/object&gt;&lt;object type=&quot;3&quot; unique_id=&quot;42204&quot;&gt;&lt;property id=&quot;20148&quot; value=&quot;5&quot;/&gt;&lt;property id=&quot;20300&quot; value=&quot;Slide 5&quot;/&gt;&lt;property id=&quot;20307&quot; value=&quot;1448&quot;/&gt;&lt;/object&gt;&lt;object type=&quot;3&quot; unique_id=&quot;42205&quot;&gt;&lt;property id=&quot;20148&quot; value=&quot;5&quot;/&gt;&lt;property id=&quot;20300&quot; value=&quot;Slide 6&quot;/&gt;&lt;property id=&quot;20307&quot; value=&quot;1454&quot;/&gt;&lt;/object&gt;&lt;object type=&quot;3&quot; unique_id=&quot;42206&quot;&gt;&lt;property id=&quot;20148&quot; value=&quot;5&quot;/&gt;&lt;property id=&quot;20300&quot; value=&quot;Slide 7&quot;/&gt;&lt;property id=&quot;20307&quot; value=&quot;1453&quot;/&gt;&lt;/object&gt;&lt;object type=&quot;3&quot; unique_id=&quot;42207&quot;&gt;&lt;property id=&quot;20148&quot; value=&quot;5&quot;/&gt;&lt;property id=&quot;20300&quot; value=&quot;Slide 8&quot;/&gt;&lt;property id=&quot;20307&quot; value=&quot;1452&quot;/&gt;&lt;/object&gt;&lt;object type=&quot;3&quot; unique_id=&quot;42208&quot;&gt;&lt;property id=&quot;20148&quot; value=&quot;5&quot;/&gt;&lt;property id=&quot;20300&quot; value=&quot;Slide 9&quot;/&gt;&lt;property id=&quot;20307&quot; value=&quot;1451&quot;/&gt;&lt;/object&gt;&lt;object type=&quot;3&quot; unique_id=&quot;42209&quot;&gt;&lt;property id=&quot;20148&quot; value=&quot;5&quot;/&gt;&lt;property id=&quot;20300&quot; value=&quot;Slide 10&quot;/&gt;&lt;property id=&quot;20307&quot; value=&quot;1450&quot;/&gt;&lt;/object&gt;&lt;object type=&quot;3&quot; unique_id=&quot;42210&quot;&gt;&lt;property id=&quot;20148&quot; value=&quot;5&quot;/&gt;&lt;property id=&quot;20300&quot; value=&quot;Slide 11&quot;/&gt;&lt;property id=&quot;20307&quot; value=&quot;1449&quot;/&gt;&lt;/object&gt;&lt;object type=&quot;3&quot; unique_id=&quot;42211&quot;&gt;&lt;property id=&quot;20148&quot; value=&quot;5&quot;/&gt;&lt;property id=&quot;20300&quot; value=&quot;Slide 12&quot;/&gt;&lt;property id=&quot;20307&quot; value=&quot;1447&quot;/&gt;&lt;/object&gt;&lt;object type=&quot;3&quot; unique_id=&quot;42212&quot;&gt;&lt;property id=&quot;20148&quot; value=&quot;5&quot;/&gt;&lt;property id=&quot;20300&quot; value=&quot;Slide 13 - &amp;quot;Meeting with Families&amp;quot;&quot;/&gt;&lt;property id=&quot;20307&quot; value=&quot;1455&quot;/&gt;&lt;/object&gt;&lt;object type=&quot;3&quot; unique_id=&quot;42213&quot;&gt;&lt;property id=&quot;20148&quot; value=&quot;5&quot;/&gt;&lt;property id=&quot;20300&quot; value=&quot;Slide 14 - &amp;quot;Meeting with Families&amp;quot;&quot;/&gt;&lt;property id=&quot;20307&quot; value=&quot;1456&quot;/&gt;&lt;/object&gt;&lt;object type=&quot;3&quot; unique_id=&quot;42214&quot;&gt;&lt;property id=&quot;20148&quot; value=&quot;5&quot;/&gt;&lt;property id=&quot;20300&quot; value=&quot;Slide 15 - &amp;quot;Meeting with Families&amp;quot;&quot;/&gt;&lt;property id=&quot;20307&quot; value=&quot;1458&quot;/&gt;&lt;/object&gt;&lt;object type=&quot;3&quot; unique_id=&quot;42215&quot;&gt;&lt;property id=&quot;20148&quot; value=&quot;5&quot;/&gt;&lt;property id=&quot;20300&quot; value=&quot;Slide 16 - &amp;quot;Meeting with Families&amp;quot;&quot;/&gt;&lt;property id=&quot;20307&quot; value=&quot;1457&quot;/&gt;&lt;/object&gt;&lt;object type=&quot;3&quot; unique_id=&quot;42216&quot;&gt;&lt;property id=&quot;20148&quot; value=&quot;5&quot;/&gt;&lt;property id=&quot;20300&quot; value=&quot;Slide 17 - &amp;quot;Therapeutic Triad&amp;quot;&quot;/&gt;&lt;property id=&quot;20307&quot; value=&quot;1459&quot;/&gt;&lt;/object&gt;&lt;object type=&quot;3&quot; unique_id=&quot;42217&quot;&gt;&lt;property id=&quot;20148&quot; value=&quot;5&quot;/&gt;&lt;property id=&quot;20300&quot; value=&quot;Slide 18 - &amp;quot;Therapeutic Triad&amp;quot;&quot;/&gt;&lt;property id=&quot;20307&quot; value=&quot;1460&quot;/&gt;&lt;/object&gt;&lt;object type=&quot;3&quot; unique_id=&quot;42218&quot;&gt;&lt;property id=&quot;20148&quot; value=&quot;5&quot;/&gt;&lt;property id=&quot;20300&quot; value=&quot;Slide 19 - &amp;quot;Therapeutic Triad&amp;quot;&quot;/&gt;&lt;property id=&quot;20307&quot; value=&quot;1461&quot;/&gt;&lt;/object&gt;&lt;object type=&quot;3&quot; unique_id=&quot;42219&quot;&gt;&lt;property id=&quot;20148&quot; value=&quot;5&quot;/&gt;&lt;property id=&quot;20300&quot; value=&quot;Slide 21 - &amp;quot;Cultural Broker Alone: Meeting a Family Without a Clinician*&amp;quot;&quot;/&gt;&lt;property id=&quot;20307&quot; value=&quot;1463&quot;/&gt;&lt;/object&gt;&lt;object type=&quot;3&quot; unique_id=&quot;42220&quot;&gt;&lt;property id=&quot;20148&quot; value=&quot;5&quot;/&gt;&lt;property id=&quot;20300&quot; value=&quot;Slide 22 - &amp;quot;Cultural Broker Alone: Meeting a Family Without a Clinician*&amp;quot;&quot;/&gt;&lt;property id=&quot;20307&quot; value=&quot;1464&quot;/&gt;&lt;/object&gt;&lt;object type=&quot;3&quot; unique_id=&quot;42221&quot;&gt;&lt;property id=&quot;20148&quot; value=&quot;5&quot;/&gt;&lt;property id=&quot;20300&quot; value=&quot;Slide 23 - &amp;quot;Helpful Information to Gather When Meeting with a Family&amp;quot;&quot;/&gt;&lt;property id=&quot;20307&quot; value=&quot;1466&quot;/&gt;&lt;/object&gt;&lt;object type=&quot;3&quot; unique_id=&quot;42222&quot;&gt;&lt;property id=&quot;20148&quot; value=&quot;5&quot;/&gt;&lt;property id=&quot;20300&quot; value=&quot;Slide 24 - &amp;quot;Challenges of Being a Cultural Broker&amp;quot;&quot;/&gt;&lt;property id=&quot;20307&quot; value=&quot;1469&quot;/&gt;&lt;/object&gt;&lt;object type=&quot;3&quot; unique_id=&quot;42223&quot;&gt;&lt;property id=&quot;20148&quot; value=&quot;5&quot;/&gt;&lt;property id=&quot;20300&quot; value=&quot;Slide 25 - &amp;quot;Challenges of Being a Cultural Broker&amp;quot;&quot;/&gt;&lt;property id=&quot;20307&quot; value=&quot;1476&quot;/&gt;&lt;/object&gt;&lt;object type=&quot;3&quot; unique_id=&quot;42224&quot;&gt;&lt;property id=&quot;20148&quot; value=&quot;5&quot;/&gt;&lt;property id=&quot;20300&quot; value=&quot;Slide 26 - &amp;quot;Challenges of Being a Cultural Broker&amp;quot;&quot;/&gt;&lt;property id=&quot;20307&quot; value=&quot;1475&quot;/&gt;&lt;/object&gt;&lt;object type=&quot;3&quot; unique_id=&quot;42225&quot;&gt;&lt;property id=&quot;20148&quot; value=&quot;5&quot;/&gt;&lt;property id=&quot;20300&quot; value=&quot;Slide 27 - &amp;quot;Challenges of Being a Cultural Broker&amp;quot;&quot;/&gt;&lt;property id=&quot;20307&quot; value=&quot;1474&quot;/&gt;&lt;/object&gt;&lt;object type=&quot;3&quot; unique_id=&quot;42226&quot;&gt;&lt;property id=&quot;20148&quot; value=&quot;5&quot;/&gt;&lt;property id=&quot;20300&quot; value=&quot;Slide 28 - &amp;quot;Challenges of Being a Cultural Broker&amp;quot;&quot;/&gt;&lt;property id=&quot;20307&quot; value=&quot;1473&quot;/&gt;&lt;/object&gt;&lt;object type=&quot;3&quot; unique_id=&quot;42227&quot;&gt;&lt;property id=&quot;20148&quot; value=&quot;5&quot;/&gt;&lt;property id=&quot;20300&quot; value=&quot;Slide 29 - &amp;quot;Challenges of Being a Cultural Broker&amp;quot;&quot;/&gt;&lt;property id=&quot;20307&quot; value=&quot;1472&quot;/&gt;&lt;/object&gt;&lt;object type=&quot;3&quot; unique_id=&quot;42228&quot;&gt;&lt;property id=&quot;20148&quot; value=&quot;5&quot;/&gt;&lt;property id=&quot;20300&quot; value=&quot;Slide 30 - &amp;quot;Challenges of Being a Cultural Broker&amp;quot;&quot;/&gt;&lt;property id=&quot;20307&quot; value=&quot;1471&quot;/&gt;&lt;/object&gt;&lt;object type=&quot;3&quot; unique_id=&quot;42229&quot;&gt;&lt;property id=&quot;20148&quot; value=&quot;5&quot;/&gt;&lt;property id=&quot;20300&quot; value=&quot;Slide 31 - &amp;quot;Challenges of Being a Cultural Broker&amp;quot;&quot;/&gt;&lt;property id=&quot;20307&quot; value=&quot;1470&quot;/&gt;&lt;/object&gt;&lt;object type=&quot;3&quot; unique_id=&quot;42230&quot;&gt;&lt;property id=&quot;20148&quot; value=&quot;5&quot;/&gt;&lt;property id=&quot;20300&quot; value=&quot;Slide 32 - &amp;quot;Challenges of Being a Cultural Broker (Cont.)&amp;quot;&quot;/&gt;&lt;property id=&quot;20307&quot; value=&quot;1477&quot;/&gt;&lt;/object&gt;&lt;object type=&quot;3&quot; unique_id=&quot;42231&quot;&gt;&lt;property id=&quot;20148&quot; value=&quot;5&quot;/&gt;&lt;property id=&quot;20300&quot; value=&quot;Slide 33 - &amp;quot;Challenges of Being a Cultural Broker (Cont.)&amp;quot;&quot;/&gt;&lt;property id=&quot;20307&quot; value=&quot;1483&quot;/&gt;&lt;/object&gt;&lt;object type=&quot;3&quot; unique_id=&quot;42232&quot;&gt;&lt;property id=&quot;20148&quot; value=&quot;5&quot;/&gt;&lt;property id=&quot;20300&quot; value=&quot;Slide 34 - &amp;quot;Challenges of Being a Cultural Broker (Cont.)&amp;quot;&quot;/&gt;&lt;property id=&quot;20307&quot; value=&quot;1482&quot;/&gt;&lt;/object&gt;&lt;object type=&quot;3&quot; unique_id=&quot;42233&quot;&gt;&lt;property id=&quot;20148&quot; value=&quot;5&quot;/&gt;&lt;property id=&quot;20300&quot; value=&quot;Slide 35 - &amp;quot;Challenges of Being a Cultural Broker (Cont.)&amp;quot;&quot;/&gt;&lt;property id=&quot;20307&quot; value=&quot;1481&quot;/&gt;&lt;/object&gt;&lt;object type=&quot;3&quot; unique_id=&quot;42234&quot;&gt;&lt;property id=&quot;20148&quot; value=&quot;5&quot;/&gt;&lt;property id=&quot;20300&quot; value=&quot;Slide 36 - &amp;quot;Challenges of Being a Cultural Broker (Cont.)&amp;quot;&quot;/&gt;&lt;property id=&quot;20307&quot; value=&quot;1480&quot;/&gt;&lt;/object&gt;&lt;object type=&quot;3&quot; unique_id=&quot;42235&quot;&gt;&lt;property id=&quot;20148&quot; value=&quot;5&quot;/&gt;&lt;property id=&quot;20300&quot; value=&quot;Slide 37 - &amp;quot;Challenges of Being a Cultural Broker (Cont.)&amp;quot;&quot;/&gt;&lt;property id=&quot;20307&quot; value=&quot;1479&quot;/&gt;&lt;/object&gt;&lt;object type=&quot;3&quot; unique_id=&quot;42236&quot;&gt;&lt;property id=&quot;20148&quot; value=&quot;5&quot;/&gt;&lt;property id=&quot;20300&quot; value=&quot;Slide 38 - &amp;quot;Challenges of Being a Cultural Broker (Cont.)&amp;quot;&quot;/&gt;&lt;property id=&quot;20307&quot; value=&quot;1478&quot;/&gt;&lt;/object&gt;&lt;object type=&quot;3&quot; unique_id=&quot;48545&quot;&gt;&lt;property id=&quot;20148&quot; value=&quot;5&quot;/&gt;&lt;property id=&quot;20300&quot; value=&quot;Slide 39 - &amp;quot;Challenges of Being a Clinician&amp;quot;&quot;/&gt;&lt;property id=&quot;20307&quot; value=&quot;1484&quot;/&gt;&lt;/object&gt;&lt;object type=&quot;3&quot; unique_id=&quot;48546&quot;&gt;&lt;property id=&quot;20148&quot; value=&quot;5&quot;/&gt;&lt;property id=&quot;20300&quot; value=&quot;Slide 40 - &amp;quot;Challenges of Being a Clinician&amp;quot;&quot;/&gt;&lt;property id=&quot;20307&quot; value=&quot;1489&quot;/&gt;&lt;/object&gt;&lt;object type=&quot;3&quot; unique_id=&quot;48547&quot;&gt;&lt;property id=&quot;20148&quot; value=&quot;5&quot;/&gt;&lt;property id=&quot;20300&quot; value=&quot;Slide 41 - &amp;quot;Challenges of Being a Clinician&amp;quot;&quot;/&gt;&lt;property id=&quot;20307&quot; value=&quot;1488&quot;/&gt;&lt;/object&gt;&lt;object type=&quot;3&quot; unique_id=&quot;48548&quot;&gt;&lt;property id=&quot;20148&quot; value=&quot;5&quot;/&gt;&lt;property id=&quot;20300&quot; value=&quot;Slide 42 - &amp;quot;Challenges of Being a Clinician&amp;quot;&quot;/&gt;&lt;property id=&quot;20307&quot; value=&quot;1487&quot;/&gt;&lt;/object&gt;&lt;object type=&quot;3&quot; unique_id=&quot;48549&quot;&gt;&lt;property id=&quot;20148&quot; value=&quot;5&quot;/&gt;&lt;property id=&quot;20300&quot; value=&quot;Slide 43 - &amp;quot;Challenges of Being a Clinician&amp;quot;&quot;/&gt;&lt;property id=&quot;20307&quot; value=&quot;1486&quot;/&gt;&lt;/object&gt;&lt;object type=&quot;3&quot; unique_id=&quot;48551&quot;&gt;&lt;property id=&quot;20148&quot; value=&quot;5&quot;/&gt;&lt;property id=&quot;20300&quot; value=&quot;Slide 44 - &amp;quot;Challenges of Being a Clinician&amp;quot;&quot;/&gt;&lt;property id=&quot;20307&quot; value=&quot;1490&quot;/&gt;&lt;/object&gt;&lt;object type=&quot;3&quot; unique_id=&quot;48552&quot;&gt;&lt;property id=&quot;20148&quot; value=&quot;5&quot;/&gt;&lt;property id=&quot;20300&quot; value=&quot;Slide 45 - &amp;quot;Being a Good Team Member&amp;quot;&quot;/&gt;&lt;property id=&quot;20307&quot; value=&quot;1491&quot;/&gt;&lt;/object&gt;&lt;object type=&quot;3&quot; unique_id=&quot;48553&quot;&gt;&lt;property id=&quot;20148&quot; value=&quot;5&quot;/&gt;&lt;property id=&quot;20300&quot; value=&quot;Slide 46&quot;/&gt;&lt;property id=&quot;20307&quot; value=&quot;1492&quot;/&gt;&lt;/object&gt;&lt;object type=&quot;3&quot; unique_id=&quot;48554&quot;&gt;&lt;property id=&quot;20148&quot; value=&quot;5&quot;/&gt;&lt;property id=&quot;20300&quot; value=&quot;Slide 47 - &amp;quot;Cultural Humility&amp;quot;&quot;/&gt;&lt;property id=&quot;20307&quot; value=&quot;1493&quot;/&gt;&lt;/object&gt;&lt;object type=&quot;3&quot; unique_id=&quot;48555&quot;&gt;&lt;property id=&quot;20148&quot; value=&quot;5&quot;/&gt;&lt;property id=&quot;20300&quot; value=&quot;Slide 48 - &amp;quot;Cultural Humility&amp;quot;&quot;/&gt;&lt;property id=&quot;20307&quot; value=&quot;1494&quot;/&gt;&lt;/object&gt;&lt;object type=&quot;3&quot; unique_id=&quot;48556&quot;&gt;&lt;property id=&quot;20148&quot; value=&quot;5&quot;/&gt;&lt;property id=&quot;20300&quot; value=&quot;Slide 49 - &amp;quot;Cultural Humility&amp;quot;&quot;/&gt;&lt;property id=&quot;20307&quot; value=&quot;1496&quot;/&gt;&lt;/object&gt;&lt;object type=&quot;3&quot; unique_id=&quot;48557&quot;&gt;&lt;property id=&quot;20148&quot; value=&quot;5&quot;/&gt;&lt;property id=&quot;20300&quot; value=&quot;Slide 50 - &amp;quot;Cultural Humility Video&amp;quot;&quot;/&gt;&lt;property id=&quot;20307&quot; value=&quot;1497&quot;/&gt;&lt;/object&gt;&lt;object type=&quot;3&quot; unique_id=&quot;48558&quot;&gt;&lt;property id=&quot;20148&quot; value=&quot;5&quot;/&gt;&lt;property id=&quot;20300&quot; value=&quot;Slide 51 - &amp;quot;Confidentiality&amp;quot;&quot;/&gt;&lt;property id=&quot;20307&quot; value=&quot;1498&quot;/&gt;&lt;/object&gt;&lt;object type=&quot;3&quot; unique_id=&quot;48559&quot;&gt;&lt;property id=&quot;20148&quot; value=&quot;5&quot;/&gt;&lt;property id=&quot;20300&quot; value=&quot;Slide 52 - &amp;quot;Confidentiality&amp;quot;&quot;/&gt;&lt;property id=&quot;20307&quot; value=&quot;1499&quot;/&gt;&lt;/object&gt;&lt;object type=&quot;3&quot; unique_id=&quot;48560&quot;&gt;&lt;property id=&quot;20148&quot; value=&quot;5&quot;/&gt;&lt;property id=&quot;20300&quot; value=&quot;Slide 53 - &amp;quot;Limits of Confidentiality&amp;quot;&quot;/&gt;&lt;property id=&quot;20307&quot; value=&quot;1505&quot;/&gt;&lt;/object&gt;&lt;object type=&quot;3&quot; unique_id=&quot;48561&quot;&gt;&lt;property id=&quot;20148&quot; value=&quot;5&quot;/&gt;&lt;property id=&quot;20300&quot; value=&quot;Slide 54 - &amp;quot;Limits of Confidentiality&amp;quot;&quot;/&gt;&lt;property id=&quot;20307&quot; value=&quot;1500&quot;/&gt;&lt;/object&gt;&lt;object type=&quot;3&quot; unique_id=&quot;48562&quot;&gt;&lt;property id=&quot;20148&quot; value=&quot;5&quot;/&gt;&lt;property id=&quot;20300&quot; value=&quot;Slide 55 - &amp;quot;Limits of Confidentiality&amp;quot;&quot;/&gt;&lt;property id=&quot;20307&quot; value=&quot;1504&quot;/&gt;&lt;/object&gt;&lt;object type=&quot;3&quot; unique_id=&quot;48563&quot;&gt;&lt;property id=&quot;20148&quot; value=&quot;5&quot;/&gt;&lt;property id=&quot;20300&quot; value=&quot;Slide 56 - &amp;quot;Limits of Confidentiality&amp;quot;&quot;/&gt;&lt;property id=&quot;20307&quot; value=&quot;1503&quot;/&gt;&lt;/object&gt;&lt;object type=&quot;3&quot; unique_id=&quot;48564&quot;&gt;&lt;property id=&quot;20148&quot; value=&quot;5&quot;/&gt;&lt;property id=&quot;20300&quot; value=&quot;Slide 57 - &amp;quot;Mandated Reporting&amp;quot;&quot;/&gt;&lt;property id=&quot;20307&quot; value=&quot;1501&quot;/&gt;&lt;/object&gt;&lt;object type=&quot;3&quot; unique_id=&quot;48565&quot;&gt;&lt;property id=&quot;20148&quot; value=&quot;5&quot;/&gt;&lt;property id=&quot;20300&quot; value=&quot;Slide 58 - &amp;quot;Discussion of TST-R Cases&amp;quot;&quot;/&gt;&lt;property id=&quot;20307&quot; value=&quot;1502&quot;/&gt;&lt;/object&gt;&lt;object type=&quot;3&quot; unique_id=&quot;48566&quot;&gt;&lt;property id=&quot;20148&quot; value=&quot;5&quot;/&gt;&lt;property id=&quot;20300&quot; value=&quot;Slide 59 - &amp;quot;Discussion of TST-R Cases&amp;quot;&quot;/&gt;&lt;property id=&quot;20307&quot; value=&quot;1508&quot;/&gt;&lt;/object&gt;&lt;object type=&quot;3&quot; unique_id=&quot;48567&quot;&gt;&lt;property id=&quot;20148&quot; value=&quot;5&quot;/&gt;&lt;property id=&quot;20300&quot; value=&quot;Slide 60 - &amp;quot;Discussion of TST-R Cases&amp;quot;&quot;/&gt;&lt;property id=&quot;20307&quot; value=&quot;1507&quot;/&gt;&lt;/object&gt;&lt;object type=&quot;3&quot; unique_id=&quot;48568&quot;&gt;&lt;property id=&quot;20148&quot; value=&quot;5&quot;/&gt;&lt;property id=&quot;20300&quot; value=&quot;Slide 61 - &amp;quot;Discussion of TST-R Cases&amp;quot;&quot;/&gt;&lt;property id=&quot;20307&quot; value=&quot;1506&quot;/&gt;&lt;/object&gt;&lt;object type=&quot;3&quot; unique_id=&quot;49680&quot;&gt;&lt;property id=&quot;20148&quot; value=&quot;5&quot;/&gt;&lt;property id=&quot;20300&quot; value=&quot;Slide 62 - &amp;quot;Clinical Supervision&amp;quot;&quot;/&gt;&lt;property id=&quot;20307&quot; value=&quot;1509&quot;/&gt;&lt;/object&gt;&lt;object type=&quot;3&quot; unique_id=&quot;49681&quot;&gt;&lt;property id=&quot;20148&quot; value=&quot;5&quot;/&gt;&lt;property id=&quot;20300&quot; value=&quot;Slide 63 - &amp;quot;Clinical Supervision&amp;quot;&quot;/&gt;&lt;property id=&quot;20307&quot; value=&quot;1510&quot;/&gt;&lt;/object&gt;&lt;object type=&quot;3&quot; unique_id=&quot;49682&quot;&gt;&lt;property id=&quot;20148&quot; value=&quot;5&quot;/&gt;&lt;property id=&quot;20300&quot; value=&quot;Slide 64 - &amp;quot;Clinical Supervision&amp;quot;&quot;/&gt;&lt;property id=&quot;20307&quot; value=&quot;1515&quot;/&gt;&lt;/object&gt;&lt;object type=&quot;3&quot; unique_id=&quot;49683&quot;&gt;&lt;property id=&quot;20148&quot; value=&quot;5&quot;/&gt;&lt;property id=&quot;20300&quot; value=&quot;Slide 65 - &amp;quot;Clinical Supervision&amp;quot;&quot;/&gt;&lt;property id=&quot;20307&quot; value=&quot;1516&quot;/&gt;&lt;/object&gt;&lt;object type=&quot;3&quot; unique_id=&quot;49684&quot;&gt;&lt;property id=&quot;20148&quot; value=&quot;5&quot;/&gt;&lt;property id=&quot;20300&quot; value=&quot;Slide 66 - &amp;quot;Clinical Supervision&amp;quot;&quot;/&gt;&lt;property id=&quot;20307&quot; value=&quot;1514&quot;/&gt;&lt;/object&gt;&lt;object type=&quot;3&quot; unique_id=&quot;49685&quot;&gt;&lt;property id=&quot;20148&quot; value=&quot;5&quot;/&gt;&lt;property id=&quot;20300&quot; value=&quot;Slide 67 - &amp;quot;Clinical Supervision&amp;quot;&quot;/&gt;&lt;property id=&quot;20307&quot; value=&quot;1513&quot;/&gt;&lt;/object&gt;&lt;object type=&quot;3&quot; unique_id=&quot;49686&quot;&gt;&lt;property id=&quot;20148&quot; value=&quot;5&quot;/&gt;&lt;property id=&quot;20300&quot; value=&quot;Slide 68 - &amp;quot;Clinical Supervision&amp;quot;&quot;/&gt;&lt;property id=&quot;20307&quot; value=&quot;1512&quot;/&gt;&lt;/object&gt;&lt;object type=&quot;3&quot; unique_id=&quot;49687&quot;&gt;&lt;property id=&quot;20148&quot; value=&quot;5&quot;/&gt;&lt;property id=&quot;20300&quot; value=&quot;Slide 69 - &amp;quot;Clinical Supervision&amp;quot;&quot;/&gt;&lt;property id=&quot;20307&quot; value=&quot;1511&quot;/&gt;&lt;/object&gt;&lt;object type=&quot;3&quot; unique_id=&quot;51921&quot;&gt;&lt;property id=&quot;20148&quot; value=&quot;5&quot;/&gt;&lt;property id=&quot;20300&quot; value=&quot;Slide 70 - &amp;quot;Clinical Supervision of  Cultural Broker&amp;quot;&quot;/&gt;&lt;property id=&quot;20307&quot; value=&quot;1521&quot;/&gt;&lt;/object&gt;&lt;object type=&quot;3&quot; unique_id=&quot;51922&quot;&gt;&lt;property id=&quot;20148&quot; value=&quot;5&quot;/&gt;&lt;property id=&quot;20300&quot; value=&quot;Slide 71 - &amp;quot;Clinical Supervision of  Cultural Broker&amp;quot;&quot;/&gt;&lt;property id=&quot;20307&quot; value=&quot;1525&quot;/&gt;&lt;/object&gt;&lt;object type=&quot;3&quot; unique_id=&quot;51923&quot;&gt;&lt;property id=&quot;20148&quot; value=&quot;5&quot;/&gt;&lt;property id=&quot;20300&quot; value=&quot;Slide 72 - &amp;quot;Clinical Supervision of  Cultural Broker&amp;quot;&quot;/&gt;&lt;property id=&quot;20307&quot; value=&quot;1524&quot;/&gt;&lt;/object&gt;&lt;object type=&quot;3&quot; unique_id=&quot;51924&quot;&gt;&lt;property id=&quot;20148&quot; value=&quot;5&quot;/&gt;&lt;property id=&quot;20300&quot; value=&quot;Slide 73 - &amp;quot;Clinical Supervision of  Cultural Broker&amp;quot;&quot;/&gt;&lt;property id=&quot;20307&quot; value=&quot;1523&quot;/&gt;&lt;/object&gt;&lt;object type=&quot;3&quot; unique_id=&quot;51925&quot;&gt;&lt;property id=&quot;20148&quot; value=&quot;5&quot;/&gt;&lt;property id=&quot;20300&quot; value=&quot;Slide 74 - &amp;quot;Clinical Supervision of  Cultural Broker&amp;quot;&quot;/&gt;&lt;property id=&quot;20307&quot; value=&quot;1522&quot;/&gt;&lt;/object&gt;&lt;object type=&quot;3&quot; unique_id=&quot;51926&quot;&gt;&lt;property id=&quot;20148&quot; value=&quot;5&quot;/&gt;&lt;property id=&quot;20300&quot; value=&quot;Slide 75 - &amp;quot;Taking Care of the  Caregiver&amp;quot;&quot;/&gt;&lt;property id=&quot;20307&quot; value=&quot;1527&quot;/&gt;&lt;/object&gt;&lt;object type=&quot;3&quot; unique_id=&quot;51927&quot;&gt;&lt;property id=&quot;20148&quot; value=&quot;5&quot;/&gt;&lt;property id=&quot;20300&quot; value=&quot;Slide 76 - &amp;quot;Taking Care of the  Caregiver&amp;quot;&quot;/&gt;&lt;property id=&quot;20307&quot; value=&quot;1530&quot;/&gt;&lt;/object&gt;&lt;object type=&quot;3&quot; unique_id=&quot;51928&quot;&gt;&lt;property id=&quot;20148&quot; value=&quot;5&quot;/&gt;&lt;property id=&quot;20300&quot; value=&quot;Slide 77 - &amp;quot;Taking Care of the  Caregiver&amp;quot;&quot;/&gt;&lt;property id=&quot;20307&quot; value=&quot;1529&quot;/&gt;&lt;/object&gt;&lt;object type=&quot;3&quot; unique_id=&quot;51929&quot;&gt;&lt;property id=&quot;20148&quot; value=&quot;5&quot;/&gt;&lt;property id=&quot;20300&quot; value=&quot;Slide 78 - &amp;quot;Taking Care of the  Caregiver&amp;quot;&quot;/&gt;&lt;property id=&quot;20307&quot; value=&quot;1528&quot;/&gt;&lt;/object&gt;&lt;object type=&quot;3&quot; unique_id=&quot;51930&quot;&gt;&lt;property id=&quot;20148&quot; value=&quot;5&quot;/&gt;&lt;property id=&quot;20300&quot; value=&quot;Slide 79 - &amp;quot;Taking Care of the  Caregiver&amp;quot;&quot;/&gt;&lt;property id=&quot;20307&quot; value=&quot;1526&quot;/&gt;&lt;/object&gt;&lt;object type=&quot;3&quot; unique_id=&quot;51931&quot;&gt;&lt;property id=&quot;20148&quot; value=&quot;5&quot;/&gt;&lt;property id=&quot;20300&quot; value=&quot;Slide 80 - &amp;quot;Taking Care of the  Caregiver&amp;quot;&quot;/&gt;&lt;property id=&quot;20307&quot; value=&quot;1531&quot;/&gt;&lt;/object&gt;&lt;object type=&quot;3&quot; unique_id=&quot;51932&quot;&gt;&lt;property id=&quot;20148&quot; value=&quot;5&quot;/&gt;&lt;property id=&quot;20300&quot; value=&quot;Slide 81 - &amp;quot;Balancing Clinical and  Cultural Conundrums&amp;quot;&quot;/&gt;&lt;property id=&quot;20307&quot; value=&quot;1532&quot;/&gt;&lt;/object&gt;&lt;object type=&quot;3&quot; unique_id=&quot;51933&quot;&gt;&lt;property id=&quot;20148&quot; value=&quot;5&quot;/&gt;&lt;property id=&quot;20300&quot; value=&quot;Slide 82 - &amp;quot;Balancing Clinical and  Cultural Conundrums&amp;quot;&quot;/&gt;&lt;property id=&quot;20307&quot; value=&quot;1535&quot;/&gt;&lt;/object&gt;&lt;object type=&quot;3&quot; unique_id=&quot;51934&quot;&gt;&lt;property id=&quot;20148&quot; value=&quot;5&quot;/&gt;&lt;property id=&quot;20300&quot; value=&quot;Slide 83 - &amp;quot;Balancing Clinical and  Cultural Conundrums&amp;quot;&quot;/&gt;&lt;property id=&quot;20307&quot; value=&quot;1534&quot;/&gt;&lt;/object&gt;&lt;object type=&quot;3&quot; unique_id=&quot;51935&quot;&gt;&lt;property id=&quot;20148&quot; value=&quot;5&quot;/&gt;&lt;property id=&quot;20300&quot; value=&quot;Slide 84 - &amp;quot;Balancing Clinical and  Cultural Conundrums&amp;quot;&quot;/&gt;&lt;property id=&quot;20307&quot; value=&quot;1533&quot;/&gt;&lt;/object&gt;&lt;object type=&quot;3&quot; unique_id=&quot;51936&quot;&gt;&lt;property id=&quot;20148&quot; value=&quot;5&quot;/&gt;&lt;property id=&quot;20300&quot; value=&quot;Slide 85 - &amp;quot;Self Disclosure&amp;quot;&quot;/&gt;&lt;property id=&quot;20307&quot; value=&quot;1536&quot;/&gt;&lt;/object&gt;&lt;object type=&quot;3&quot; unique_id=&quot;51938&quot;&gt;&lt;property id=&quot;20148&quot; value=&quot;5&quot;/&gt;&lt;property id=&quot;20300&quot; value=&quot;Slide 89 - &amp;quot;Personal Space&amp;quot;&quot;/&gt;&lt;property id=&quot;20307&quot; value=&quot;1538&quot;/&gt;&lt;/object&gt;&lt;object type=&quot;3&quot; unique_id=&quot;51939&quot;&gt;&lt;property id=&quot;20148&quot; value=&quot;5&quot;/&gt;&lt;property id=&quot;20300&quot; value=&quot;Slide 91 - &amp;quot;Cultural Dynamics that May  Influence a Clinical Encounter&amp;quot;&quot;/&gt;&lt;property id=&quot;20307&quot; value=&quot;1539&quot;/&gt;&lt;/object&gt;&lt;object type=&quot;3&quot; unique_id=&quot;51940&quot;&gt;&lt;property id=&quot;20148&quot; value=&quot;5&quot;/&gt;&lt;property id=&quot;20300&quot; value=&quot;Slide 98 - &amp;quot;Thank You!&amp;quot;&quot;/&gt;&lt;property id=&quot;20307&quot; value=&quot;1517&quot;/&gt;&lt;/object&gt;&lt;object type=&quot;3&quot; unique_id=&quot;53233&quot;&gt;&lt;property id=&quot;20148&quot; value=&quot;5&quot;/&gt;&lt;property id=&quot;20300&quot; value=&quot;Slide 92 - &amp;quot;Cultural Dynamics that May  Influence a Clinical Encounter&amp;quot;&quot;/&gt;&lt;property id=&quot;20307&quot; value=&quot;1540&quot;/&gt;&lt;/object&gt;&lt;object type=&quot;3&quot; unique_id=&quot;53234&quot;&gt;&lt;property id=&quot;20148&quot; value=&quot;5&quot;/&gt;&lt;property id=&quot;20300&quot; value=&quot;Slide 93 - &amp;quot;Primers&amp;quot;&quot;/&gt;&lt;property id=&quot;20307&quot; value=&quot;1541&quot;/&gt;&lt;/object&gt;&lt;object type=&quot;3&quot; unique_id=&quot;53235&quot;&gt;&lt;property id=&quot;20148&quot; value=&quot;5&quot;/&gt;&lt;property id=&quot;20300&quot; value=&quot;Slide 94 - &amp;quot;Examples of Traditional Levels of Care for Mental Health Treatment&amp;quot;&quot;/&gt;&lt;property id=&quot;20307&quot; value=&quot;1543&quot;/&gt;&lt;/object&gt;&lt;object type=&quot;3&quot; unique_id=&quot;53236&quot;&gt;&lt;property id=&quot;20148&quot; value=&quot;5&quot;/&gt;&lt;property id=&quot;20300&quot; value=&quot;Slide 95 - &amp;quot;Alphabet Soup: Glossary of Commonly Used Terms&amp;quot;&quot;/&gt;&lt;property id=&quot;20307&quot; value=&quot;1546&quot;/&gt;&lt;/object&gt;&lt;object type=&quot;3&quot; unique_id=&quot;53237&quot;&gt;&lt;property id=&quot;20148&quot; value=&quot;5&quot;/&gt;&lt;property id=&quot;20300&quot; value=&quot;Slide 96&quot;/&gt;&lt;property id=&quot;20307&quot; value=&quot;1544&quot;/&gt;&lt;/object&gt;&lt;object type=&quot;3&quot; unique_id=&quot;53238&quot;&gt;&lt;property id=&quot;20148&quot; value=&quot;5&quot;/&gt;&lt;property id=&quot;20300&quot; value=&quot;Slide 97&quot;/&gt;&lt;property id=&quot;20307&quot; value=&quot;1545&quot;/&gt;&lt;/object&gt;&lt;object type=&quot;3&quot; unique_id=&quot;54317&quot;&gt;&lt;property id=&quot;20148&quot; value=&quot;5&quot;/&gt;&lt;property id=&quot;20300&quot; value=&quot;Slide 86 - &amp;quot;Self Disclosure&amp;quot;&quot;/&gt;&lt;property id=&quot;20307&quot; value=&quot;1547&quot;/&gt;&lt;/object&gt;&lt;object type=&quot;3&quot; unique_id=&quot;54318&quot;&gt;&lt;property id=&quot;20148&quot; value=&quot;5&quot;/&gt;&lt;property id=&quot;20300&quot; value=&quot;Slide 87 - &amp;quot;Dual Relationships &amp;amp; Boundaries&amp;quot;&quot;/&gt;&lt;property id=&quot;20307&quot; value=&quot;1550&quot;/&gt;&lt;/object&gt;&lt;object type=&quot;3&quot; unique_id=&quot;54319&quot;&gt;&lt;property id=&quot;20148&quot; value=&quot;5&quot;/&gt;&lt;property id=&quot;20300&quot; value=&quot;Slide 88 - &amp;quot;Dual Relationships &amp;amp; Boundaries&amp;quot;&quot;/&gt;&lt;property id=&quot;20307&quot; value=&quot;1551&quot;/&gt;&lt;/object&gt;&lt;object type=&quot;3&quot; unique_id=&quot;54320&quot;&gt;&lt;property id=&quot;20148&quot; value=&quot;5&quot;/&gt;&lt;property id=&quot;20300&quot; value=&quot;Slide 90 - &amp;quot;Personal Space&amp;quot;&quot;/&gt;&lt;property id=&quot;20307&quot; value=&quot;1553&quot;/&gt;&lt;/object&gt;&lt;/object&gt;&lt;object type=&quot;8&quot; unique_id=&quot;1009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29552</TotalTime>
  <Words>2782</Words>
  <Application>Microsoft Office PowerPoint</Application>
  <PresentationFormat>On-screen Show (4:3)</PresentationFormat>
  <Paragraphs>534</Paragraphs>
  <Slides>67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4" baseType="lpstr">
      <vt:lpstr>MS PGothic</vt:lpstr>
      <vt:lpstr>MS PGothic</vt:lpstr>
      <vt:lpstr>Arial</vt:lpstr>
      <vt:lpstr>Corbel</vt:lpstr>
      <vt:lpstr>Garamond</vt:lpstr>
      <vt:lpstr>Gill Sans MT</vt:lpstr>
      <vt:lpstr>Gills Sans</vt:lpstr>
      <vt:lpstr>Symbol</vt:lpstr>
      <vt:lpstr>Times New Roman</vt:lpstr>
      <vt:lpstr>Trebuchet MS</vt:lpstr>
      <vt:lpstr>Wingdings</vt:lpstr>
      <vt:lpstr>Wingdings 2</vt:lpstr>
      <vt:lpstr>Wingdings 3</vt:lpstr>
      <vt:lpstr>ヒラギノ明朝 ProN W3</vt:lpstr>
      <vt:lpstr>Urban Pop</vt:lpstr>
      <vt:lpstr>Image</vt:lpstr>
      <vt:lpstr>Chart</vt:lpstr>
      <vt:lpstr>PowerPoint Presentation</vt:lpstr>
      <vt:lpstr>PowerPoint Presentation</vt:lpstr>
      <vt:lpstr>   </vt:lpstr>
      <vt:lpstr>Who are refugees?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Health in adolescent refugees</vt:lpstr>
      <vt:lpstr>PTSD and Depression in Cambodian adolescent refugees over course of 12 years</vt:lpstr>
      <vt:lpstr>Consequences of traumatic 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Survival circuits – what’s supposed to happen?</vt:lpstr>
      <vt:lpstr>Survival circuits – what happens in a child with traumatic stress?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Cultural Competence?</vt:lpstr>
      <vt:lpstr>PowerPoint Presentation</vt:lpstr>
      <vt:lpstr>Cultural Humility Video</vt:lpstr>
      <vt:lpstr>Strategies for self reflection and life long learning</vt:lpstr>
      <vt:lpstr>Cultural Competency VS. Cultural Humility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TST-R Objectives</vt:lpstr>
      <vt:lpstr>Trauma Systems Therapy-Refugees (TST-R)</vt:lpstr>
      <vt:lpstr>PowerPoint Presentation</vt:lpstr>
      <vt:lpstr>PowerPoint Presentation</vt:lpstr>
      <vt:lpstr>Barriers to Cultural Competence</vt:lpstr>
      <vt:lpstr>Examples of Barriers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to services</vt:lpstr>
      <vt:lpstr>PowerPoint Presentation</vt:lpstr>
      <vt:lpstr>TST-R Adaptation of Trauma Systems Therapy</vt:lpstr>
      <vt:lpstr>PowerPoint Presentation</vt:lpstr>
      <vt:lpstr>PowerPoint Presentation</vt:lpstr>
    </vt:vector>
  </TitlesOfParts>
  <Company>BMC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heellis</dc:creator>
  <cp:lastModifiedBy>Saida Abdi</cp:lastModifiedBy>
  <cp:revision>808</cp:revision>
  <cp:lastPrinted>2016-08-02T19:10:17Z</cp:lastPrinted>
  <dcterms:created xsi:type="dcterms:W3CDTF">2014-02-15T00:13:19Z</dcterms:created>
  <dcterms:modified xsi:type="dcterms:W3CDTF">2016-08-08T01:38:11Z</dcterms:modified>
</cp:coreProperties>
</file>